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60" r:id="rId4"/>
    <p:sldId id="263" r:id="rId5"/>
    <p:sldId id="258" r:id="rId6"/>
    <p:sldId id="259"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8"/>
    <p:restoredTop sz="96654"/>
  </p:normalViewPr>
  <p:slideViewPr>
    <p:cSldViewPr snapToGrid="0" snapToObjects="1">
      <p:cViewPr varScale="1">
        <p:scale>
          <a:sx n="128" d="100"/>
          <a:sy n="128" d="100"/>
        </p:scale>
        <p:origin x="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11/16/21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11/16/21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11/16/21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11/16/21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11/16/21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11/16/21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dambrielf667@yahoo.com"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github.com/dambrielf67"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Shape 11">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399B8E3-C0C9-AC45-A0D1-E68225F400DF}"/>
              </a:ext>
            </a:extLst>
          </p:cNvPr>
          <p:cNvSpPr>
            <a:spLocks noGrp="1"/>
          </p:cNvSpPr>
          <p:nvPr>
            <p:ph type="ctrTitle"/>
          </p:nvPr>
        </p:nvSpPr>
        <p:spPr>
          <a:xfrm>
            <a:off x="1069849" y="1298448"/>
            <a:ext cx="7056444" cy="3255264"/>
          </a:xfrm>
        </p:spPr>
        <p:txBody>
          <a:bodyPr>
            <a:normAutofit/>
          </a:bodyPr>
          <a:lstStyle/>
          <a:p>
            <a:pPr algn="r"/>
            <a:r>
              <a:rPr lang="en-US">
                <a:solidFill>
                  <a:schemeClr val="accent1"/>
                </a:solidFill>
              </a:rPr>
              <a:t>HEALTH INSURANCE CROSS-SELL PREDICTION</a:t>
            </a:r>
          </a:p>
        </p:txBody>
      </p:sp>
      <p:sp>
        <p:nvSpPr>
          <p:cNvPr id="3" name="Subtitle 2">
            <a:extLst>
              <a:ext uri="{FF2B5EF4-FFF2-40B4-BE49-F238E27FC236}">
                <a16:creationId xmlns:a16="http://schemas.microsoft.com/office/drawing/2014/main" id="{E6BDD286-80A4-EE47-B85E-F2A61D3A717A}"/>
              </a:ext>
            </a:extLst>
          </p:cNvPr>
          <p:cNvSpPr>
            <a:spLocks noGrp="1"/>
          </p:cNvSpPr>
          <p:nvPr>
            <p:ph type="subTitle" idx="1"/>
          </p:nvPr>
        </p:nvSpPr>
        <p:spPr>
          <a:xfrm>
            <a:off x="8528702" y="4084889"/>
            <a:ext cx="3021621" cy="1709159"/>
          </a:xfrm>
        </p:spPr>
        <p:txBody>
          <a:bodyPr>
            <a:normAutofit/>
          </a:bodyPr>
          <a:lstStyle/>
          <a:p>
            <a:pPr algn="r"/>
            <a:r>
              <a:rPr lang="en-US" sz="1800">
                <a:solidFill>
                  <a:srgbClr val="FFFFFF"/>
                </a:solidFill>
              </a:rPr>
              <a:t>PREDICTING WHICH HEALTH INSURANCE CUSTOMERS WILL BE INTERESTED IN BUYING AUTO INSURANCE</a:t>
            </a:r>
          </a:p>
          <a:p>
            <a:pPr algn="r"/>
            <a:endParaRPr lang="en-US" sz="1800">
              <a:solidFill>
                <a:srgbClr val="FFFFFF"/>
              </a:solidFill>
            </a:endParaRPr>
          </a:p>
        </p:txBody>
      </p:sp>
    </p:spTree>
    <p:extLst>
      <p:ext uri="{BB962C8B-B14F-4D97-AF65-F5344CB8AC3E}">
        <p14:creationId xmlns:p14="http://schemas.microsoft.com/office/powerpoint/2010/main" val="241636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7AB8-4A8F-1B48-920E-EB7F1335A82A}"/>
              </a:ext>
            </a:extLst>
          </p:cNvPr>
          <p:cNvSpPr>
            <a:spLocks noGrp="1"/>
          </p:cNvSpPr>
          <p:nvPr>
            <p:ph type="title"/>
          </p:nvPr>
        </p:nvSpPr>
        <p:spPr/>
        <p:txBody>
          <a:bodyPr>
            <a:normAutofit/>
          </a:bodyPr>
          <a:lstStyle/>
          <a:p>
            <a:r>
              <a:rPr lang="en-US" dirty="0"/>
              <a:t>Vehicle theft</a:t>
            </a:r>
          </a:p>
        </p:txBody>
      </p:sp>
      <p:pic>
        <p:nvPicPr>
          <p:cNvPr id="5" name="Content Placeholder 4" descr="A picture containing text&#10;&#10;Description automatically generated">
            <a:extLst>
              <a:ext uri="{FF2B5EF4-FFF2-40B4-BE49-F238E27FC236}">
                <a16:creationId xmlns:a16="http://schemas.microsoft.com/office/drawing/2014/main" id="{A586B2B7-8C39-BF4B-BFAF-38B039BF2360}"/>
              </a:ext>
            </a:extLst>
          </p:cNvPr>
          <p:cNvPicPr>
            <a:picLocks noGrp="1" noChangeAspect="1"/>
          </p:cNvPicPr>
          <p:nvPr>
            <p:ph idx="1"/>
          </p:nvPr>
        </p:nvPicPr>
        <p:blipFill>
          <a:blip r:embed="rId2"/>
          <a:stretch>
            <a:fillRect/>
          </a:stretch>
        </p:blipFill>
        <p:spPr>
          <a:xfrm>
            <a:off x="4448433" y="506628"/>
            <a:ext cx="6759146" cy="5613808"/>
          </a:xfrm>
        </p:spPr>
      </p:pic>
    </p:spTree>
    <p:extLst>
      <p:ext uri="{BB962C8B-B14F-4D97-AF65-F5344CB8AC3E}">
        <p14:creationId xmlns:p14="http://schemas.microsoft.com/office/powerpoint/2010/main" val="401151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EEB6-886F-F746-8CC4-990A3E6B0F97}"/>
              </a:ext>
            </a:extLst>
          </p:cNvPr>
          <p:cNvSpPr>
            <a:spLocks noGrp="1"/>
          </p:cNvSpPr>
          <p:nvPr>
            <p:ph type="title"/>
          </p:nvPr>
        </p:nvSpPr>
        <p:spPr>
          <a:xfrm>
            <a:off x="252919" y="1123837"/>
            <a:ext cx="2947482" cy="1283461"/>
          </a:xfrm>
        </p:spPr>
        <p:txBody>
          <a:bodyPr anchor="b">
            <a:normAutofit/>
          </a:bodyPr>
          <a:lstStyle/>
          <a:p>
            <a:r>
              <a:rPr lang="en-US" sz="2400" dirty="0"/>
              <a:t>  </a:t>
            </a:r>
            <a:r>
              <a:rPr lang="en-US" sz="2800" dirty="0"/>
              <a:t>Modes of purchase</a:t>
            </a:r>
          </a:p>
        </p:txBody>
      </p:sp>
      <p:sp>
        <p:nvSpPr>
          <p:cNvPr id="9" name="Content Placeholder 8">
            <a:extLst>
              <a:ext uri="{FF2B5EF4-FFF2-40B4-BE49-F238E27FC236}">
                <a16:creationId xmlns:a16="http://schemas.microsoft.com/office/drawing/2014/main" id="{7824549B-5CF0-4979-B0C5-C281CA4E5A35}"/>
              </a:ext>
            </a:extLst>
          </p:cNvPr>
          <p:cNvSpPr>
            <a:spLocks noGrp="1"/>
          </p:cNvSpPr>
          <p:nvPr>
            <p:ph idx="1"/>
          </p:nvPr>
        </p:nvSpPr>
        <p:spPr>
          <a:xfrm>
            <a:off x="252920" y="2407298"/>
            <a:ext cx="2947482" cy="3498980"/>
          </a:xfrm>
        </p:spPr>
        <p:txBody>
          <a:bodyPr anchor="t">
            <a:normAutofit fontScale="85000" lnSpcReduction="10000"/>
          </a:bodyPr>
          <a:lstStyle/>
          <a:p>
            <a:r>
              <a:rPr lang="en-US" i="1" dirty="0"/>
              <a:t>Many insurance companies provide different types of insurance and customers may get all their insurance coverages from one company or different coverages from different companies. It is important for these companies to understand and be able to identify which of their customers would be willing to get a different kind of insurance with them and how they can get the customers to do so. </a:t>
            </a:r>
            <a:endParaRPr lang="en-US" sz="1600" dirty="0">
              <a:solidFill>
                <a:srgbClr val="FFFFFF"/>
              </a:solidFill>
            </a:endParaRPr>
          </a:p>
        </p:txBody>
      </p:sp>
      <p:pic>
        <p:nvPicPr>
          <p:cNvPr id="5" name="Content Placeholder 4" descr="Logo, company name&#10;&#10;Description automatically generated with medium confidence">
            <a:extLst>
              <a:ext uri="{FF2B5EF4-FFF2-40B4-BE49-F238E27FC236}">
                <a16:creationId xmlns:a16="http://schemas.microsoft.com/office/drawing/2014/main" id="{BC40A4C2-C88B-0940-A9CC-48D6281121D8}"/>
              </a:ext>
            </a:extLst>
          </p:cNvPr>
          <p:cNvPicPr>
            <a:picLocks noChangeAspect="1"/>
          </p:cNvPicPr>
          <p:nvPr/>
        </p:nvPicPr>
        <p:blipFill rotWithShape="1">
          <a:blip r:embed="rId2"/>
          <a:srcRect t="1123" b="1589"/>
          <a:stretch/>
        </p:blipFill>
        <p:spPr>
          <a:xfrm>
            <a:off x="3778897" y="758952"/>
            <a:ext cx="7772401" cy="5330952"/>
          </a:xfrm>
          <a:prstGeom prst="rect">
            <a:avLst/>
          </a:prstGeom>
        </p:spPr>
      </p:pic>
    </p:spTree>
    <p:extLst>
      <p:ext uri="{BB962C8B-B14F-4D97-AF65-F5344CB8AC3E}">
        <p14:creationId xmlns:p14="http://schemas.microsoft.com/office/powerpoint/2010/main" val="288620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video game&#10;&#10;Description automatically generated with medium confidence">
            <a:extLst>
              <a:ext uri="{FF2B5EF4-FFF2-40B4-BE49-F238E27FC236}">
                <a16:creationId xmlns:a16="http://schemas.microsoft.com/office/drawing/2014/main" id="{81DD630F-123A-2643-952C-99ADBAFB452F}"/>
              </a:ext>
            </a:extLst>
          </p:cNvPr>
          <p:cNvPicPr>
            <a:picLocks noChangeAspect="1"/>
          </p:cNvPicPr>
          <p:nvPr/>
        </p:nvPicPr>
        <p:blipFill rotWithShape="1">
          <a:blip r:embed="rId2"/>
          <a:srcRect t="1309" b="128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95A979-B294-F04D-80DB-B96612FC242F}"/>
              </a:ext>
            </a:extLst>
          </p:cNvPr>
          <p:cNvSpPr>
            <a:spLocks noGrp="1"/>
          </p:cNvSpPr>
          <p:nvPr>
            <p:ph type="title"/>
          </p:nvPr>
        </p:nvSpPr>
        <p:spPr>
          <a:xfrm>
            <a:off x="252919" y="1123837"/>
            <a:ext cx="2947482" cy="1283461"/>
          </a:xfrm>
        </p:spPr>
        <p:txBody>
          <a:bodyPr anchor="b">
            <a:normAutofit fontScale="90000"/>
          </a:bodyPr>
          <a:lstStyle/>
          <a:p>
            <a:br>
              <a:rPr lang="en-US" sz="1300" b="1" dirty="0"/>
            </a:br>
            <a:r>
              <a:rPr lang="en-US" sz="4400" b="1" dirty="0"/>
              <a:t>Problem Statement</a:t>
            </a:r>
            <a:br>
              <a:rPr lang="en-US" sz="1300" dirty="0"/>
            </a:br>
            <a:br>
              <a:rPr lang="en-US" sz="1300" dirty="0"/>
            </a:br>
            <a:endParaRPr lang="en-US" sz="1300" dirty="0"/>
          </a:p>
        </p:txBody>
      </p:sp>
      <p:sp>
        <p:nvSpPr>
          <p:cNvPr id="9" name="Content Placeholder 8">
            <a:extLst>
              <a:ext uri="{FF2B5EF4-FFF2-40B4-BE49-F238E27FC236}">
                <a16:creationId xmlns:a16="http://schemas.microsoft.com/office/drawing/2014/main" id="{BC242C22-9E96-4BFB-BBD5-7A600AF2C7DB}"/>
              </a:ext>
            </a:extLst>
          </p:cNvPr>
          <p:cNvSpPr>
            <a:spLocks noGrp="1"/>
          </p:cNvSpPr>
          <p:nvPr>
            <p:ph idx="1"/>
          </p:nvPr>
        </p:nvSpPr>
        <p:spPr>
          <a:xfrm>
            <a:off x="252920" y="2407298"/>
            <a:ext cx="2947482" cy="3498980"/>
          </a:xfrm>
        </p:spPr>
        <p:txBody>
          <a:bodyPr anchor="t">
            <a:normAutofit/>
          </a:bodyPr>
          <a:lstStyle/>
          <a:p>
            <a:pPr marL="0" indent="0">
              <a:buNone/>
            </a:pPr>
            <a:r>
              <a:rPr lang="en-US" sz="1600" dirty="0">
                <a:solidFill>
                  <a:srgbClr val="FFFFFF"/>
                </a:solidFill>
              </a:rPr>
              <a:t>Which health insurance customers from the past year are likely to be interested in vehicle insurance? </a:t>
            </a:r>
          </a:p>
        </p:txBody>
      </p:sp>
      <p:sp>
        <p:nvSpPr>
          <p:cNvPr id="14" name="Rectangle 13">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96194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DCD2-E3D2-F842-9E9B-A520D5B0BB49}"/>
              </a:ext>
            </a:extLst>
          </p:cNvPr>
          <p:cNvSpPr>
            <a:spLocks noGrp="1"/>
          </p:cNvSpPr>
          <p:nvPr>
            <p:ph type="title"/>
          </p:nvPr>
        </p:nvSpPr>
        <p:spPr>
          <a:xfrm>
            <a:off x="252919" y="1123837"/>
            <a:ext cx="2947482" cy="1283461"/>
          </a:xfrm>
        </p:spPr>
        <p:txBody>
          <a:bodyPr anchor="b">
            <a:normAutofit/>
          </a:bodyPr>
          <a:lstStyle/>
          <a:p>
            <a:r>
              <a:rPr lang="en-US" sz="2400" b="1" dirty="0"/>
              <a:t>             Audience</a:t>
            </a:r>
            <a:br>
              <a:rPr lang="en-US" sz="2400" b="1" dirty="0"/>
            </a:br>
            <a:br>
              <a:rPr lang="en-US" sz="2400" dirty="0"/>
            </a:br>
            <a:endParaRPr lang="en-US" sz="2400" dirty="0"/>
          </a:p>
        </p:txBody>
      </p:sp>
      <p:sp>
        <p:nvSpPr>
          <p:cNvPr id="9" name="Content Placeholder 8">
            <a:extLst>
              <a:ext uri="{FF2B5EF4-FFF2-40B4-BE49-F238E27FC236}">
                <a16:creationId xmlns:a16="http://schemas.microsoft.com/office/drawing/2014/main" id="{31E10473-B9DA-4CE4-9FCF-B61AD28DBB64}"/>
              </a:ext>
            </a:extLst>
          </p:cNvPr>
          <p:cNvSpPr>
            <a:spLocks noGrp="1"/>
          </p:cNvSpPr>
          <p:nvPr>
            <p:ph idx="1"/>
          </p:nvPr>
        </p:nvSpPr>
        <p:spPr>
          <a:xfrm>
            <a:off x="252920" y="2407298"/>
            <a:ext cx="2947482" cy="3548659"/>
          </a:xfrm>
          <a:blipFill>
            <a:blip r:embed="rId2"/>
            <a:tile tx="0" ty="0" sx="100000" sy="100000" flip="none" algn="tl"/>
          </a:blipFill>
        </p:spPr>
        <p:txBody>
          <a:bodyPr anchor="t">
            <a:normAutofit/>
          </a:bodyPr>
          <a:lstStyle/>
          <a:p>
            <a:r>
              <a:rPr lang="en-US" sz="1600" dirty="0"/>
              <a:t>The project is intended to help management and decision-makers at insurance companies identify potential auto insurance customers from their pool of already existing medical insurance customers.</a:t>
            </a:r>
            <a:br>
              <a:rPr lang="en-US" sz="1600" dirty="0"/>
            </a:br>
            <a:endParaRPr lang="en-US" sz="1600" dirty="0">
              <a:solidFill>
                <a:srgbClr val="FFFFFF"/>
              </a:solidFill>
            </a:endParaRPr>
          </a:p>
        </p:txBody>
      </p:sp>
      <p:pic>
        <p:nvPicPr>
          <p:cNvPr id="5" name="Content Placeholder 4" descr="A picture containing text, person&#10;&#10;Description automatically generated">
            <a:extLst>
              <a:ext uri="{FF2B5EF4-FFF2-40B4-BE49-F238E27FC236}">
                <a16:creationId xmlns:a16="http://schemas.microsoft.com/office/drawing/2014/main" id="{2C195BED-AD52-FB49-81B7-92CE217D60B2}"/>
              </a:ext>
            </a:extLst>
          </p:cNvPr>
          <p:cNvPicPr>
            <a:picLocks noChangeAspect="1"/>
          </p:cNvPicPr>
          <p:nvPr/>
        </p:nvPicPr>
        <p:blipFill rotWithShape="1">
          <a:blip r:embed="rId3"/>
          <a:srcRect l="2743" r="301" b="-1"/>
          <a:stretch/>
        </p:blipFill>
        <p:spPr>
          <a:xfrm>
            <a:off x="3778897" y="758952"/>
            <a:ext cx="7772401" cy="5330952"/>
          </a:xfrm>
          <a:prstGeom prst="rect">
            <a:avLst/>
          </a:prstGeom>
        </p:spPr>
      </p:pic>
    </p:spTree>
    <p:extLst>
      <p:ext uri="{BB962C8B-B14F-4D97-AF65-F5344CB8AC3E}">
        <p14:creationId xmlns:p14="http://schemas.microsoft.com/office/powerpoint/2010/main" val="412212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0019B-DED6-7743-B684-FEA842D7E85C}"/>
              </a:ext>
            </a:extLst>
          </p:cNvPr>
          <p:cNvSpPr>
            <a:spLocks noGrp="1"/>
          </p:cNvSpPr>
          <p:nvPr>
            <p:ph type="title"/>
          </p:nvPr>
        </p:nvSpPr>
        <p:spPr/>
        <p:txBody>
          <a:bodyPr>
            <a:normAutofit/>
          </a:bodyPr>
          <a:lstStyle/>
          <a:p>
            <a:r>
              <a:rPr lang="en-US" sz="3200" dirty="0"/>
              <a:t>EXPLORATORY DATA ANALYSIS</a:t>
            </a:r>
          </a:p>
        </p:txBody>
      </p:sp>
      <p:pic>
        <p:nvPicPr>
          <p:cNvPr id="6" name="Content Placeholder 5" descr="Text&#10;&#10;Description automatically generated">
            <a:extLst>
              <a:ext uri="{FF2B5EF4-FFF2-40B4-BE49-F238E27FC236}">
                <a16:creationId xmlns:a16="http://schemas.microsoft.com/office/drawing/2014/main" id="{EE49BEC5-68FB-C441-B62C-86E6F5857147}"/>
              </a:ext>
            </a:extLst>
          </p:cNvPr>
          <p:cNvPicPr>
            <a:picLocks noGrp="1" noChangeAspect="1"/>
          </p:cNvPicPr>
          <p:nvPr>
            <p:ph idx="1"/>
          </p:nvPr>
        </p:nvPicPr>
        <p:blipFill>
          <a:blip r:embed="rId2"/>
          <a:stretch>
            <a:fillRect/>
          </a:stretch>
        </p:blipFill>
        <p:spPr>
          <a:xfrm>
            <a:off x="3459892" y="741406"/>
            <a:ext cx="8365523" cy="5350476"/>
          </a:xfrm>
        </p:spPr>
      </p:pic>
    </p:spTree>
    <p:extLst>
      <p:ext uri="{BB962C8B-B14F-4D97-AF65-F5344CB8AC3E}">
        <p14:creationId xmlns:p14="http://schemas.microsoft.com/office/powerpoint/2010/main" val="4173926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60A0433-6FEA-8A4D-9603-58B136406A74}"/>
              </a:ext>
            </a:extLst>
          </p:cNvPr>
          <p:cNvSpPr>
            <a:spLocks noGrp="1"/>
          </p:cNvSpPr>
          <p:nvPr>
            <p:ph type="title"/>
          </p:nvPr>
        </p:nvSpPr>
        <p:spPr>
          <a:xfrm>
            <a:off x="289248" y="1123837"/>
            <a:ext cx="4998963" cy="1255469"/>
          </a:xfrm>
        </p:spPr>
        <p:txBody>
          <a:bodyPr>
            <a:normAutofit/>
          </a:bodyPr>
          <a:lstStyle/>
          <a:p>
            <a:r>
              <a:rPr lang="en-US" dirty="0"/>
              <a:t>        Data Imbalance</a:t>
            </a:r>
          </a:p>
        </p:txBody>
      </p:sp>
      <p:sp>
        <p:nvSpPr>
          <p:cNvPr id="2054" name="Content Placeholder 2053">
            <a:extLst>
              <a:ext uri="{FF2B5EF4-FFF2-40B4-BE49-F238E27FC236}">
                <a16:creationId xmlns:a16="http://schemas.microsoft.com/office/drawing/2014/main" id="{6F782425-5E35-43B4-BFBF-645607779EFD}"/>
              </a:ext>
            </a:extLst>
          </p:cNvPr>
          <p:cNvSpPr>
            <a:spLocks noGrp="1"/>
          </p:cNvSpPr>
          <p:nvPr>
            <p:ph idx="1"/>
          </p:nvPr>
        </p:nvSpPr>
        <p:spPr>
          <a:xfrm>
            <a:off x="289249" y="2510395"/>
            <a:ext cx="4998962" cy="3274586"/>
          </a:xfrm>
        </p:spPr>
        <p:txBody>
          <a:bodyPr anchor="t">
            <a:normAutofit/>
          </a:bodyPr>
          <a:lstStyle/>
          <a:p>
            <a:r>
              <a:rPr lang="en-US" dirty="0">
                <a:solidFill>
                  <a:srgbClr val="FFFFFF"/>
                </a:solidFill>
              </a:rPr>
              <a:t>Very high data target class imbalance</a:t>
            </a:r>
          </a:p>
        </p:txBody>
      </p:sp>
      <p:pic>
        <p:nvPicPr>
          <p:cNvPr id="2050" name="Picture 2">
            <a:extLst>
              <a:ext uri="{FF2B5EF4-FFF2-40B4-BE49-F238E27FC236}">
                <a16:creationId xmlns:a16="http://schemas.microsoft.com/office/drawing/2014/main" id="{DD7ABF21-4F44-6541-8449-200E635FCB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562"/>
          <a:stretch/>
        </p:blipFill>
        <p:spPr bwMode="auto">
          <a:xfrm>
            <a:off x="6083162" y="531341"/>
            <a:ext cx="5238340" cy="622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966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486D4-7635-9C4C-9380-8759A024454C}"/>
              </a:ext>
            </a:extLst>
          </p:cNvPr>
          <p:cNvSpPr>
            <a:spLocks noGrp="1"/>
          </p:cNvSpPr>
          <p:nvPr>
            <p:ph type="title"/>
          </p:nvPr>
        </p:nvSpPr>
        <p:spPr>
          <a:xfrm>
            <a:off x="252919" y="1123837"/>
            <a:ext cx="2947482" cy="1283461"/>
          </a:xfrm>
        </p:spPr>
        <p:txBody>
          <a:bodyPr anchor="b">
            <a:normAutofit/>
          </a:bodyPr>
          <a:lstStyle/>
          <a:p>
            <a:r>
              <a:rPr lang="en-US" sz="2400" dirty="0"/>
              <a:t>          Gender</a:t>
            </a:r>
          </a:p>
        </p:txBody>
      </p:sp>
      <p:sp>
        <p:nvSpPr>
          <p:cNvPr id="3078" name="Content Placeholder 3077">
            <a:extLst>
              <a:ext uri="{FF2B5EF4-FFF2-40B4-BE49-F238E27FC236}">
                <a16:creationId xmlns:a16="http://schemas.microsoft.com/office/drawing/2014/main" id="{7771312F-EE08-4483-8752-1882786DAF55}"/>
              </a:ext>
            </a:extLst>
          </p:cNvPr>
          <p:cNvSpPr>
            <a:spLocks noGrp="1"/>
          </p:cNvSpPr>
          <p:nvPr>
            <p:ph idx="1"/>
          </p:nvPr>
        </p:nvSpPr>
        <p:spPr>
          <a:xfrm>
            <a:off x="252920" y="2407298"/>
            <a:ext cx="2947482" cy="3498980"/>
          </a:xfrm>
        </p:spPr>
        <p:txBody>
          <a:bodyPr anchor="t">
            <a:normAutofit/>
          </a:bodyPr>
          <a:lstStyle/>
          <a:p>
            <a:r>
              <a:rPr lang="en-US" sz="2400" dirty="0"/>
              <a:t>Males = 54%</a:t>
            </a:r>
            <a:br>
              <a:rPr lang="en-US" sz="2400" dirty="0"/>
            </a:br>
            <a:r>
              <a:rPr lang="en-US" sz="2400" dirty="0"/>
              <a:t>Females = ~46%</a:t>
            </a:r>
            <a:endParaRPr lang="en-US" sz="2400" dirty="0">
              <a:solidFill>
                <a:srgbClr val="FFFFFF"/>
              </a:solidFill>
            </a:endParaRPr>
          </a:p>
        </p:txBody>
      </p:sp>
      <p:pic>
        <p:nvPicPr>
          <p:cNvPr id="3074" name="Picture 2" descr="Chart, bar chart&#10;&#10;Description automatically generated">
            <a:extLst>
              <a:ext uri="{FF2B5EF4-FFF2-40B4-BE49-F238E27FC236}">
                <a16:creationId xmlns:a16="http://schemas.microsoft.com/office/drawing/2014/main" id="{AC03F456-7ECC-F24E-B80C-FDE96ECD4D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34" r="10203" b="-1"/>
          <a:stretch/>
        </p:blipFill>
        <p:spPr bwMode="auto">
          <a:xfrm>
            <a:off x="3778897" y="758952"/>
            <a:ext cx="7772401" cy="533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976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ECD1-7428-0D49-A400-190EDE8E16FF}"/>
              </a:ext>
            </a:extLst>
          </p:cNvPr>
          <p:cNvSpPr>
            <a:spLocks noGrp="1"/>
          </p:cNvSpPr>
          <p:nvPr>
            <p:ph type="title"/>
          </p:nvPr>
        </p:nvSpPr>
        <p:spPr>
          <a:xfrm>
            <a:off x="252919" y="1123837"/>
            <a:ext cx="2947482" cy="1283461"/>
          </a:xfrm>
        </p:spPr>
        <p:txBody>
          <a:bodyPr anchor="b">
            <a:normAutofit/>
          </a:bodyPr>
          <a:lstStyle/>
          <a:p>
            <a:r>
              <a:rPr lang="en-US" sz="2400" dirty="0"/>
              <a:t>    Previously Insured</a:t>
            </a:r>
          </a:p>
        </p:txBody>
      </p:sp>
      <p:sp>
        <p:nvSpPr>
          <p:cNvPr id="4102" name="Content Placeholder 4101">
            <a:extLst>
              <a:ext uri="{FF2B5EF4-FFF2-40B4-BE49-F238E27FC236}">
                <a16:creationId xmlns:a16="http://schemas.microsoft.com/office/drawing/2014/main" id="{4F826312-C242-4E57-B17B-90F855467EF8}"/>
              </a:ext>
            </a:extLst>
          </p:cNvPr>
          <p:cNvSpPr>
            <a:spLocks noGrp="1"/>
          </p:cNvSpPr>
          <p:nvPr>
            <p:ph idx="1"/>
          </p:nvPr>
        </p:nvSpPr>
        <p:spPr>
          <a:xfrm>
            <a:off x="252920" y="2407298"/>
            <a:ext cx="2947482" cy="3498980"/>
          </a:xfrm>
        </p:spPr>
        <p:txBody>
          <a:bodyPr anchor="t">
            <a:normAutofit/>
          </a:bodyPr>
          <a:lstStyle/>
          <a:p>
            <a:r>
              <a:rPr lang="en-US" sz="2400" dirty="0"/>
              <a:t>Insured = 54%</a:t>
            </a:r>
            <a:br>
              <a:rPr lang="en-US" sz="2400" dirty="0"/>
            </a:br>
            <a:r>
              <a:rPr lang="en-US" sz="2400" dirty="0"/>
              <a:t>Uninsured = ~46%</a:t>
            </a:r>
            <a:endParaRPr lang="en-US" sz="2400" dirty="0">
              <a:solidFill>
                <a:srgbClr val="FFFFFF"/>
              </a:solidFill>
            </a:endParaRPr>
          </a:p>
        </p:txBody>
      </p:sp>
      <p:pic>
        <p:nvPicPr>
          <p:cNvPr id="4098" name="Picture 2" descr="Chart, bar chart&#10;&#10;Description automatically generated">
            <a:extLst>
              <a:ext uri="{FF2B5EF4-FFF2-40B4-BE49-F238E27FC236}">
                <a16:creationId xmlns:a16="http://schemas.microsoft.com/office/drawing/2014/main" id="{4B19248C-2D25-A047-BFAF-3AADDF23F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18" r="13495" b="-2"/>
          <a:stretch/>
        </p:blipFill>
        <p:spPr bwMode="auto">
          <a:xfrm>
            <a:off x="3778897" y="642551"/>
            <a:ext cx="7772401" cy="588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753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5D9FDBD-C613-3A40-AFA6-BE017AC3C652}"/>
              </a:ext>
            </a:extLst>
          </p:cNvPr>
          <p:cNvSpPr>
            <a:spLocks noGrp="1"/>
          </p:cNvSpPr>
          <p:nvPr>
            <p:ph type="title"/>
          </p:nvPr>
        </p:nvSpPr>
        <p:spPr>
          <a:xfrm>
            <a:off x="315045" y="951722"/>
            <a:ext cx="2947482" cy="1038177"/>
          </a:xfrm>
        </p:spPr>
        <p:txBody>
          <a:bodyPr anchor="b">
            <a:normAutofit/>
          </a:bodyPr>
          <a:lstStyle/>
          <a:p>
            <a:r>
              <a:rPr lang="en-US" sz="2200" dirty="0"/>
              <a:t>          Vehicle Age</a:t>
            </a:r>
          </a:p>
        </p:txBody>
      </p:sp>
      <p:sp>
        <p:nvSpPr>
          <p:cNvPr id="5126" name="Content Placeholder 5125">
            <a:extLst>
              <a:ext uri="{FF2B5EF4-FFF2-40B4-BE49-F238E27FC236}">
                <a16:creationId xmlns:a16="http://schemas.microsoft.com/office/drawing/2014/main" id="{B597EE3A-73BE-43CA-9486-13CA2188211F}"/>
              </a:ext>
            </a:extLst>
          </p:cNvPr>
          <p:cNvSpPr>
            <a:spLocks noGrp="1"/>
          </p:cNvSpPr>
          <p:nvPr>
            <p:ph idx="1"/>
          </p:nvPr>
        </p:nvSpPr>
        <p:spPr>
          <a:xfrm>
            <a:off x="252920" y="2162014"/>
            <a:ext cx="2947482" cy="3744264"/>
          </a:xfrm>
        </p:spPr>
        <p:txBody>
          <a:bodyPr anchor="t">
            <a:normAutofit/>
          </a:bodyPr>
          <a:lstStyle/>
          <a:p>
            <a:r>
              <a:rPr lang="en-US" sz="2400" dirty="0"/>
              <a:t>1-2 years = 52.5%</a:t>
            </a:r>
            <a:br>
              <a:rPr lang="en-US" sz="2400" dirty="0"/>
            </a:br>
            <a:r>
              <a:rPr lang="en-US" sz="2400" dirty="0"/>
              <a:t>&lt; 1 year = 43%</a:t>
            </a:r>
            <a:br>
              <a:rPr lang="en-US" sz="2400" dirty="0"/>
            </a:br>
            <a:r>
              <a:rPr lang="en-US" sz="2400" dirty="0"/>
              <a:t>&gt; 2 years = 4%</a:t>
            </a:r>
            <a:endParaRPr lang="en-US" sz="2400" dirty="0">
              <a:solidFill>
                <a:srgbClr val="FFFFFF"/>
              </a:solidFill>
            </a:endParaRPr>
          </a:p>
        </p:txBody>
      </p:sp>
      <p:pic>
        <p:nvPicPr>
          <p:cNvPr id="5122" name="Picture 2">
            <a:extLst>
              <a:ext uri="{FF2B5EF4-FFF2-40B4-BE49-F238E27FC236}">
                <a16:creationId xmlns:a16="http://schemas.microsoft.com/office/drawing/2014/main" id="{B9984E1D-99B1-2349-8849-E4AFEF75ED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77572" y="758953"/>
            <a:ext cx="8238291" cy="5604778"/>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64133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95BCA9F-C767-DB47-97B8-77A480082B71}"/>
              </a:ext>
            </a:extLst>
          </p:cNvPr>
          <p:cNvSpPr>
            <a:spLocks noGrp="1"/>
          </p:cNvSpPr>
          <p:nvPr>
            <p:ph type="title"/>
          </p:nvPr>
        </p:nvSpPr>
        <p:spPr>
          <a:xfrm>
            <a:off x="252919" y="1123837"/>
            <a:ext cx="2947482" cy="1038177"/>
          </a:xfrm>
        </p:spPr>
        <p:txBody>
          <a:bodyPr anchor="b">
            <a:normAutofit/>
          </a:bodyPr>
          <a:lstStyle/>
          <a:p>
            <a:r>
              <a:rPr lang="en-US" sz="2400" dirty="0"/>
              <a:t>Previously Insured Based on Vehicle Age</a:t>
            </a:r>
          </a:p>
        </p:txBody>
      </p:sp>
      <p:sp>
        <p:nvSpPr>
          <p:cNvPr id="6150" name="Content Placeholder 6149">
            <a:extLst>
              <a:ext uri="{FF2B5EF4-FFF2-40B4-BE49-F238E27FC236}">
                <a16:creationId xmlns:a16="http://schemas.microsoft.com/office/drawing/2014/main" id="{2F5811C5-F1E1-4819-B9A6-7126711BA68F}"/>
              </a:ext>
            </a:extLst>
          </p:cNvPr>
          <p:cNvSpPr>
            <a:spLocks noGrp="1"/>
          </p:cNvSpPr>
          <p:nvPr>
            <p:ph idx="1"/>
          </p:nvPr>
        </p:nvSpPr>
        <p:spPr>
          <a:xfrm>
            <a:off x="252920" y="2162014"/>
            <a:ext cx="2947482" cy="3744264"/>
          </a:xfrm>
        </p:spPr>
        <p:txBody>
          <a:bodyPr anchor="t">
            <a:normAutofit/>
          </a:bodyPr>
          <a:lstStyle/>
          <a:p>
            <a:r>
              <a:rPr lang="en-US" sz="1600" dirty="0">
                <a:solidFill>
                  <a:srgbClr val="FFFFFF"/>
                </a:solidFill>
              </a:rPr>
              <a:t>&lt; 1 year = same</a:t>
            </a:r>
          </a:p>
          <a:p>
            <a:r>
              <a:rPr lang="en-US" sz="1600" dirty="0">
                <a:solidFill>
                  <a:srgbClr val="FFFFFF"/>
                </a:solidFill>
              </a:rPr>
              <a:t>1-2 years = slightly more insured than not insured</a:t>
            </a:r>
          </a:p>
          <a:p>
            <a:r>
              <a:rPr lang="en-US" sz="1600" dirty="0">
                <a:solidFill>
                  <a:srgbClr val="FFFFFF"/>
                </a:solidFill>
              </a:rPr>
              <a:t>&gt; 2 years = slightly more not insured than insured</a:t>
            </a:r>
          </a:p>
        </p:txBody>
      </p:sp>
      <p:pic>
        <p:nvPicPr>
          <p:cNvPr id="6146" name="Picture 2">
            <a:extLst>
              <a:ext uri="{FF2B5EF4-FFF2-40B4-BE49-F238E27FC236}">
                <a16:creationId xmlns:a16="http://schemas.microsoft.com/office/drawing/2014/main" id="{24FAE5AF-3ACF-954C-9F1B-C2A86D8EE3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36659" y="654908"/>
            <a:ext cx="6537915" cy="599302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4652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Icon&#10;&#10;Description automatically generated">
            <a:extLst>
              <a:ext uri="{FF2B5EF4-FFF2-40B4-BE49-F238E27FC236}">
                <a16:creationId xmlns:a16="http://schemas.microsoft.com/office/drawing/2014/main" id="{871B34BB-7772-E14C-AAD1-56A83D5598F3}"/>
              </a:ext>
              <a:ext uri="{C183D7F6-B498-43B3-948B-1728B52AA6E4}">
                <adec:decorative xmlns:adec="http://schemas.microsoft.com/office/drawing/2017/decorative" val="0"/>
              </a:ext>
            </a:extLst>
          </p:cNvPr>
          <p:cNvPicPr>
            <a:picLocks noChangeAspect="1"/>
          </p:cNvPicPr>
          <p:nvPr/>
        </p:nvPicPr>
        <p:blipFill rotWithShape="1">
          <a:blip r:embed="rId2"/>
          <a:srcRect t="16017" b="23983"/>
          <a:stretch/>
        </p:blipFill>
        <p:spPr>
          <a:xfrm>
            <a:off x="20" y="10"/>
            <a:ext cx="12191980" cy="6857990"/>
          </a:xfrm>
          <a:prstGeom prst="rect">
            <a:avLst/>
          </a:prstGeom>
        </p:spPr>
      </p:pic>
      <p:sp>
        <p:nvSpPr>
          <p:cNvPr id="20" name="Rectangle 11">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AE61E55-B6B3-DA4F-9BE4-5502D0BD20D6}"/>
              </a:ext>
            </a:extLst>
          </p:cNvPr>
          <p:cNvSpPr>
            <a:spLocks noGrp="1"/>
          </p:cNvSpPr>
          <p:nvPr>
            <p:ph type="title"/>
          </p:nvPr>
        </p:nvSpPr>
        <p:spPr>
          <a:xfrm>
            <a:off x="252919" y="1123837"/>
            <a:ext cx="2947482" cy="1283461"/>
          </a:xfrm>
        </p:spPr>
        <p:txBody>
          <a:bodyPr anchor="b">
            <a:normAutofit/>
          </a:bodyPr>
          <a:lstStyle/>
          <a:p>
            <a:r>
              <a:rPr lang="en-US" sz="2400" dirty="0"/>
              <a:t>What is vehicle insurance?</a:t>
            </a:r>
            <a:br>
              <a:rPr lang="en-US" sz="2400" dirty="0"/>
            </a:br>
            <a:endParaRPr lang="en-US" sz="2400" dirty="0"/>
          </a:p>
        </p:txBody>
      </p:sp>
      <p:sp>
        <p:nvSpPr>
          <p:cNvPr id="21" name="Content Placeholder 8">
            <a:extLst>
              <a:ext uri="{FF2B5EF4-FFF2-40B4-BE49-F238E27FC236}">
                <a16:creationId xmlns:a16="http://schemas.microsoft.com/office/drawing/2014/main" id="{7C10ED76-02BB-4315-AF63-EE2E3D1DDAD3}"/>
              </a:ext>
            </a:extLst>
          </p:cNvPr>
          <p:cNvSpPr>
            <a:spLocks noGrp="1"/>
          </p:cNvSpPr>
          <p:nvPr>
            <p:ph idx="1"/>
          </p:nvPr>
        </p:nvSpPr>
        <p:spPr>
          <a:xfrm>
            <a:off x="252920" y="2407298"/>
            <a:ext cx="2947482" cy="3498980"/>
          </a:xfrm>
        </p:spPr>
        <p:txBody>
          <a:bodyPr anchor="t">
            <a:normAutofit/>
          </a:bodyPr>
          <a:lstStyle/>
          <a:p>
            <a:r>
              <a:rPr lang="en-US" dirty="0"/>
              <a:t>Vehicle insurance </a:t>
            </a:r>
            <a:r>
              <a:rPr lang="en-US" i="1" dirty="0"/>
              <a:t>is a contract between two parties, the insurance company and the insured customer, that protects the insured against financial loss in the event of an accident or theft, as listed in the policy, in exchange for a premium being paid by the customer.</a:t>
            </a:r>
            <a:endParaRPr lang="en-US" sz="1600" dirty="0">
              <a:solidFill>
                <a:srgbClr val="FFFFFF"/>
              </a:solidFill>
            </a:endParaRPr>
          </a:p>
        </p:txBody>
      </p:sp>
      <p:sp>
        <p:nvSpPr>
          <p:cNvPr id="22" name="Rectangle 13">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80430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888B593-1790-494E-A9A5-9A51CE71891A}"/>
              </a:ext>
            </a:extLst>
          </p:cNvPr>
          <p:cNvSpPr>
            <a:spLocks noGrp="1"/>
          </p:cNvSpPr>
          <p:nvPr>
            <p:ph type="title"/>
          </p:nvPr>
        </p:nvSpPr>
        <p:spPr>
          <a:xfrm>
            <a:off x="289249" y="1123837"/>
            <a:ext cx="4016116" cy="1255469"/>
          </a:xfrm>
        </p:spPr>
        <p:txBody>
          <a:bodyPr>
            <a:normAutofit fontScale="90000"/>
          </a:bodyPr>
          <a:lstStyle/>
          <a:p>
            <a:r>
              <a:rPr lang="en-US" dirty="0"/>
              <a:t>Gender Based on Vehicle Age or Vice Versa</a:t>
            </a:r>
          </a:p>
        </p:txBody>
      </p:sp>
      <p:sp>
        <p:nvSpPr>
          <p:cNvPr id="7174" name="Content Placeholder 7173">
            <a:extLst>
              <a:ext uri="{FF2B5EF4-FFF2-40B4-BE49-F238E27FC236}">
                <a16:creationId xmlns:a16="http://schemas.microsoft.com/office/drawing/2014/main" id="{6FFA6684-58D2-40CE-BA8C-C52656F09DBC}"/>
              </a:ext>
            </a:extLst>
          </p:cNvPr>
          <p:cNvSpPr>
            <a:spLocks noGrp="1"/>
          </p:cNvSpPr>
          <p:nvPr>
            <p:ph idx="1"/>
          </p:nvPr>
        </p:nvSpPr>
        <p:spPr>
          <a:xfrm>
            <a:off x="289249" y="2510395"/>
            <a:ext cx="4016116" cy="3274586"/>
          </a:xfrm>
        </p:spPr>
        <p:txBody>
          <a:bodyPr anchor="t">
            <a:normAutofit/>
          </a:bodyPr>
          <a:lstStyle/>
          <a:p>
            <a:pPr marL="0" indent="0">
              <a:buNone/>
            </a:pPr>
            <a:r>
              <a:rPr lang="en-US" dirty="0">
                <a:solidFill>
                  <a:srgbClr val="FFFFFF"/>
                </a:solidFill>
              </a:rPr>
              <a:t>&lt; 1 year = more females than males</a:t>
            </a:r>
          </a:p>
          <a:p>
            <a:pPr marL="0" indent="0">
              <a:buNone/>
            </a:pPr>
            <a:r>
              <a:rPr lang="en-US" dirty="0">
                <a:solidFill>
                  <a:srgbClr val="FFFFFF"/>
                </a:solidFill>
              </a:rPr>
              <a:t>1-2 years = more males than females</a:t>
            </a:r>
          </a:p>
          <a:p>
            <a:pPr marL="0" indent="0">
              <a:buNone/>
            </a:pPr>
            <a:r>
              <a:rPr lang="en-US" dirty="0">
                <a:solidFill>
                  <a:srgbClr val="FFFFFF"/>
                </a:solidFill>
              </a:rPr>
              <a:t>&gt; 2 years = more males than females</a:t>
            </a:r>
          </a:p>
        </p:txBody>
      </p:sp>
      <p:pic>
        <p:nvPicPr>
          <p:cNvPr id="7170" name="Picture 2">
            <a:extLst>
              <a:ext uri="{FF2B5EF4-FFF2-40B4-BE49-F238E27FC236}">
                <a16:creationId xmlns:a16="http://schemas.microsoft.com/office/drawing/2014/main" id="{2F9B6960-25E9-624E-8FD4-73AC8413BB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26252" y="469557"/>
            <a:ext cx="6193767" cy="579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67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95E2189-50CA-5B42-A5C5-C899372CB157}"/>
              </a:ext>
            </a:extLst>
          </p:cNvPr>
          <p:cNvSpPr>
            <a:spLocks noGrp="1"/>
          </p:cNvSpPr>
          <p:nvPr>
            <p:ph type="title"/>
          </p:nvPr>
        </p:nvSpPr>
        <p:spPr>
          <a:xfrm>
            <a:off x="252919" y="1123837"/>
            <a:ext cx="2947482" cy="1038177"/>
          </a:xfrm>
        </p:spPr>
        <p:txBody>
          <a:bodyPr anchor="b">
            <a:normAutofit/>
          </a:bodyPr>
          <a:lstStyle/>
          <a:p>
            <a:r>
              <a:rPr lang="en-US" sz="2400" dirty="0"/>
              <a:t>Vehicle-Damage By Customers</a:t>
            </a:r>
          </a:p>
        </p:txBody>
      </p:sp>
      <p:sp>
        <p:nvSpPr>
          <p:cNvPr id="8198" name="Content Placeholder 8197">
            <a:extLst>
              <a:ext uri="{FF2B5EF4-FFF2-40B4-BE49-F238E27FC236}">
                <a16:creationId xmlns:a16="http://schemas.microsoft.com/office/drawing/2014/main" id="{81999C37-BE60-4120-9808-3816C3B137E9}"/>
              </a:ext>
            </a:extLst>
          </p:cNvPr>
          <p:cNvSpPr>
            <a:spLocks noGrp="1"/>
          </p:cNvSpPr>
          <p:nvPr>
            <p:ph idx="1"/>
          </p:nvPr>
        </p:nvSpPr>
        <p:spPr>
          <a:xfrm>
            <a:off x="252920" y="2162014"/>
            <a:ext cx="2947482" cy="3744264"/>
          </a:xfrm>
        </p:spPr>
        <p:txBody>
          <a:bodyPr anchor="t">
            <a:normAutofit/>
          </a:bodyPr>
          <a:lstStyle/>
          <a:p>
            <a:r>
              <a:rPr lang="en-US" sz="1600" dirty="0">
                <a:solidFill>
                  <a:srgbClr val="FFFFFF"/>
                </a:solidFill>
              </a:rPr>
              <a:t>Damaged = 50.5%</a:t>
            </a:r>
          </a:p>
          <a:p>
            <a:r>
              <a:rPr lang="en-US" sz="1600" dirty="0">
                <a:solidFill>
                  <a:srgbClr val="FFFFFF"/>
                </a:solidFill>
              </a:rPr>
              <a:t>Not Damaged = 49.5%</a:t>
            </a:r>
          </a:p>
        </p:txBody>
      </p:sp>
      <p:pic>
        <p:nvPicPr>
          <p:cNvPr id="8194" name="Picture 2">
            <a:extLst>
              <a:ext uri="{FF2B5EF4-FFF2-40B4-BE49-F238E27FC236}">
                <a16:creationId xmlns:a16="http://schemas.microsoft.com/office/drawing/2014/main" id="{32ED689F-2005-B149-BC8E-23F22F83D8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9935" y="580768"/>
            <a:ext cx="7491363" cy="586945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2464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D3091-E04B-C24E-946A-9A18B59244B6}"/>
              </a:ext>
            </a:extLst>
          </p:cNvPr>
          <p:cNvSpPr>
            <a:spLocks noGrp="1"/>
          </p:cNvSpPr>
          <p:nvPr>
            <p:ph type="title"/>
          </p:nvPr>
        </p:nvSpPr>
        <p:spPr>
          <a:xfrm>
            <a:off x="252919" y="1123837"/>
            <a:ext cx="2947482" cy="1283461"/>
          </a:xfrm>
        </p:spPr>
        <p:txBody>
          <a:bodyPr anchor="b">
            <a:normAutofit/>
          </a:bodyPr>
          <a:lstStyle/>
          <a:p>
            <a:r>
              <a:rPr lang="en-US" sz="2400" dirty="0"/>
              <a:t>Vehicle-Damage Based on Gender</a:t>
            </a:r>
          </a:p>
        </p:txBody>
      </p:sp>
      <p:sp>
        <p:nvSpPr>
          <p:cNvPr id="9222" name="Content Placeholder 9221">
            <a:extLst>
              <a:ext uri="{FF2B5EF4-FFF2-40B4-BE49-F238E27FC236}">
                <a16:creationId xmlns:a16="http://schemas.microsoft.com/office/drawing/2014/main" id="{B2058BE3-B269-42CA-86AC-CAF717946400}"/>
              </a:ext>
            </a:extLst>
          </p:cNvPr>
          <p:cNvSpPr>
            <a:spLocks noGrp="1"/>
          </p:cNvSpPr>
          <p:nvPr>
            <p:ph idx="1"/>
          </p:nvPr>
        </p:nvSpPr>
        <p:spPr>
          <a:xfrm>
            <a:off x="252920" y="2407298"/>
            <a:ext cx="2947482" cy="3498980"/>
          </a:xfrm>
        </p:spPr>
        <p:txBody>
          <a:bodyPr anchor="t">
            <a:normAutofit/>
          </a:bodyPr>
          <a:lstStyle/>
          <a:p>
            <a:r>
              <a:rPr lang="en-US" sz="1600" dirty="0">
                <a:solidFill>
                  <a:srgbClr val="FFFFFF"/>
                </a:solidFill>
              </a:rPr>
              <a:t>Not Damaged = More females</a:t>
            </a:r>
          </a:p>
          <a:p>
            <a:r>
              <a:rPr lang="en-US" sz="1600" dirty="0">
                <a:solidFill>
                  <a:srgbClr val="FFFFFF"/>
                </a:solidFill>
              </a:rPr>
              <a:t>Damaged = More males</a:t>
            </a:r>
          </a:p>
        </p:txBody>
      </p:sp>
      <p:pic>
        <p:nvPicPr>
          <p:cNvPr id="9218" name="Picture 2">
            <a:extLst>
              <a:ext uri="{FF2B5EF4-FFF2-40B4-BE49-F238E27FC236}">
                <a16:creationId xmlns:a16="http://schemas.microsoft.com/office/drawing/2014/main" id="{16327FC8-79F8-5D4F-9CD4-BE56AB34AE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37" r="1476" b="1"/>
          <a:stretch/>
        </p:blipFill>
        <p:spPr bwMode="auto">
          <a:xfrm>
            <a:off x="3595816" y="247135"/>
            <a:ext cx="8343263" cy="6116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373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1FCF8D96-ACCE-4A38-BFE7-4D631184D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254"/>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81C6547-5992-AE40-9111-138006DFFE4D}"/>
              </a:ext>
            </a:extLst>
          </p:cNvPr>
          <p:cNvSpPr>
            <a:spLocks noGrp="1"/>
          </p:cNvSpPr>
          <p:nvPr>
            <p:ph type="title"/>
          </p:nvPr>
        </p:nvSpPr>
        <p:spPr>
          <a:xfrm>
            <a:off x="289248" y="1123837"/>
            <a:ext cx="4998963" cy="1255469"/>
          </a:xfrm>
        </p:spPr>
        <p:txBody>
          <a:bodyPr>
            <a:normAutofit/>
          </a:bodyPr>
          <a:lstStyle/>
          <a:p>
            <a:r>
              <a:rPr lang="en-US" dirty="0"/>
              <a:t>          Sales Channel</a:t>
            </a:r>
          </a:p>
        </p:txBody>
      </p:sp>
      <p:sp>
        <p:nvSpPr>
          <p:cNvPr id="10246" name="Content Placeholder 10245">
            <a:extLst>
              <a:ext uri="{FF2B5EF4-FFF2-40B4-BE49-F238E27FC236}">
                <a16:creationId xmlns:a16="http://schemas.microsoft.com/office/drawing/2014/main" id="{656C94DD-DF79-4038-9F79-D22F614506B1}"/>
              </a:ext>
            </a:extLst>
          </p:cNvPr>
          <p:cNvSpPr>
            <a:spLocks noGrp="1"/>
          </p:cNvSpPr>
          <p:nvPr>
            <p:ph idx="1"/>
          </p:nvPr>
        </p:nvSpPr>
        <p:spPr>
          <a:xfrm>
            <a:off x="289249" y="2510395"/>
            <a:ext cx="4998962" cy="3274586"/>
          </a:xfrm>
        </p:spPr>
        <p:txBody>
          <a:bodyPr anchor="t">
            <a:normAutofit/>
          </a:bodyPr>
          <a:lstStyle/>
          <a:p>
            <a:r>
              <a:rPr lang="en-US" dirty="0">
                <a:solidFill>
                  <a:srgbClr val="FFFFFF"/>
                </a:solidFill>
              </a:rPr>
              <a:t>Highest = 152</a:t>
            </a:r>
          </a:p>
          <a:p>
            <a:r>
              <a:rPr lang="en-US" dirty="0">
                <a:solidFill>
                  <a:srgbClr val="FFFFFF"/>
                </a:solidFill>
              </a:rPr>
              <a:t>Second highest =  26 </a:t>
            </a:r>
          </a:p>
          <a:p>
            <a:r>
              <a:rPr lang="en-US" dirty="0">
                <a:solidFill>
                  <a:srgbClr val="FFFFFF"/>
                </a:solidFill>
              </a:rPr>
              <a:t>Third highest = 124</a:t>
            </a:r>
          </a:p>
        </p:txBody>
      </p:sp>
      <p:pic>
        <p:nvPicPr>
          <p:cNvPr id="10242" name="Picture 2">
            <a:extLst>
              <a:ext uri="{FF2B5EF4-FFF2-40B4-BE49-F238E27FC236}">
                <a16:creationId xmlns:a16="http://schemas.microsoft.com/office/drawing/2014/main" id="{C8D79A0B-75E9-B043-9EA3-D14DB933A7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4" r="-1" b="-1"/>
          <a:stretch/>
        </p:blipFill>
        <p:spPr bwMode="auto">
          <a:xfrm>
            <a:off x="6083162" y="759254"/>
            <a:ext cx="5238340" cy="533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70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E7088-9A3D-FC49-A9BD-4D2AF35AEB41}"/>
              </a:ext>
            </a:extLst>
          </p:cNvPr>
          <p:cNvSpPr>
            <a:spLocks noGrp="1"/>
          </p:cNvSpPr>
          <p:nvPr>
            <p:ph type="title"/>
          </p:nvPr>
        </p:nvSpPr>
        <p:spPr>
          <a:xfrm>
            <a:off x="252919" y="1123837"/>
            <a:ext cx="2947482" cy="1283461"/>
          </a:xfrm>
        </p:spPr>
        <p:txBody>
          <a:bodyPr anchor="b">
            <a:normAutofit/>
          </a:bodyPr>
          <a:lstStyle/>
          <a:p>
            <a:r>
              <a:rPr lang="en-US" sz="2400" dirty="0"/>
              <a:t>Gender Based on Region</a:t>
            </a:r>
          </a:p>
        </p:txBody>
      </p:sp>
      <p:sp>
        <p:nvSpPr>
          <p:cNvPr id="11270" name="Content Placeholder 11269">
            <a:extLst>
              <a:ext uri="{FF2B5EF4-FFF2-40B4-BE49-F238E27FC236}">
                <a16:creationId xmlns:a16="http://schemas.microsoft.com/office/drawing/2014/main" id="{13A699BA-81AF-4191-8377-C4666092A99F}"/>
              </a:ext>
            </a:extLst>
          </p:cNvPr>
          <p:cNvSpPr>
            <a:spLocks noGrp="1"/>
          </p:cNvSpPr>
          <p:nvPr>
            <p:ph idx="1"/>
          </p:nvPr>
        </p:nvSpPr>
        <p:spPr>
          <a:xfrm>
            <a:off x="252920" y="2407298"/>
            <a:ext cx="2947482" cy="3498980"/>
          </a:xfrm>
        </p:spPr>
        <p:txBody>
          <a:bodyPr anchor="t">
            <a:normAutofit/>
          </a:bodyPr>
          <a:lstStyle/>
          <a:p>
            <a:r>
              <a:rPr lang="en-US" sz="1600" dirty="0">
                <a:solidFill>
                  <a:srgbClr val="FFFFFF"/>
                </a:solidFill>
              </a:rPr>
              <a:t>More males in almost all the regions</a:t>
            </a:r>
          </a:p>
          <a:p>
            <a:r>
              <a:rPr lang="en-US" sz="1600" dirty="0">
                <a:solidFill>
                  <a:srgbClr val="FFFFFF"/>
                </a:solidFill>
              </a:rPr>
              <a:t>Highest customers = 28</a:t>
            </a:r>
          </a:p>
          <a:p>
            <a:r>
              <a:rPr lang="en-US" sz="1600" dirty="0">
                <a:solidFill>
                  <a:srgbClr val="FFFFFF"/>
                </a:solidFill>
              </a:rPr>
              <a:t>Second highest = 8</a:t>
            </a:r>
          </a:p>
        </p:txBody>
      </p:sp>
      <p:pic>
        <p:nvPicPr>
          <p:cNvPr id="11266" name="Picture 2">
            <a:extLst>
              <a:ext uri="{FF2B5EF4-FFF2-40B4-BE49-F238E27FC236}">
                <a16:creationId xmlns:a16="http://schemas.microsoft.com/office/drawing/2014/main" id="{CB8F3C8E-7221-0745-8329-BBF9D77523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76" r="1" b="1"/>
          <a:stretch/>
        </p:blipFill>
        <p:spPr bwMode="auto">
          <a:xfrm>
            <a:off x="3778897" y="758952"/>
            <a:ext cx="7772401" cy="533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13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0BC9531-3235-F542-A0F4-836C7289DE29}"/>
              </a:ext>
            </a:extLst>
          </p:cNvPr>
          <p:cNvSpPr>
            <a:spLocks noGrp="1"/>
          </p:cNvSpPr>
          <p:nvPr>
            <p:ph type="title"/>
          </p:nvPr>
        </p:nvSpPr>
        <p:spPr>
          <a:xfrm>
            <a:off x="252919" y="1123837"/>
            <a:ext cx="2947482" cy="1038177"/>
          </a:xfrm>
        </p:spPr>
        <p:txBody>
          <a:bodyPr anchor="b">
            <a:normAutofit/>
          </a:bodyPr>
          <a:lstStyle/>
          <a:p>
            <a:r>
              <a:rPr lang="en-US" sz="2400" dirty="0"/>
              <a:t>Vehicle Ownership By Gender</a:t>
            </a:r>
          </a:p>
        </p:txBody>
      </p:sp>
      <p:sp>
        <p:nvSpPr>
          <p:cNvPr id="12294" name="Content Placeholder 12293">
            <a:extLst>
              <a:ext uri="{FF2B5EF4-FFF2-40B4-BE49-F238E27FC236}">
                <a16:creationId xmlns:a16="http://schemas.microsoft.com/office/drawing/2014/main" id="{40EED84A-F053-4A22-97D9-91C7370C1C85}"/>
              </a:ext>
            </a:extLst>
          </p:cNvPr>
          <p:cNvSpPr>
            <a:spLocks noGrp="1"/>
          </p:cNvSpPr>
          <p:nvPr>
            <p:ph idx="1"/>
          </p:nvPr>
        </p:nvSpPr>
        <p:spPr>
          <a:xfrm>
            <a:off x="252920" y="2162014"/>
            <a:ext cx="2947482" cy="3744264"/>
          </a:xfrm>
        </p:spPr>
        <p:txBody>
          <a:bodyPr anchor="t">
            <a:normAutofit/>
          </a:bodyPr>
          <a:lstStyle/>
          <a:p>
            <a:r>
              <a:rPr lang="en-US" sz="1600" dirty="0">
                <a:solidFill>
                  <a:srgbClr val="FFFFFF"/>
                </a:solidFill>
              </a:rPr>
              <a:t>More females own vehicles at a younger age than males</a:t>
            </a:r>
          </a:p>
          <a:p>
            <a:r>
              <a:rPr lang="en-US" sz="1600" dirty="0">
                <a:solidFill>
                  <a:srgbClr val="FFFFFF"/>
                </a:solidFill>
              </a:rPr>
              <a:t>More older men own vehicles than older women</a:t>
            </a:r>
          </a:p>
        </p:txBody>
      </p:sp>
      <p:pic>
        <p:nvPicPr>
          <p:cNvPr id="12290" name="Picture 2">
            <a:extLst>
              <a:ext uri="{FF2B5EF4-FFF2-40B4-BE49-F238E27FC236}">
                <a16:creationId xmlns:a16="http://schemas.microsoft.com/office/drawing/2014/main" id="{5649CBBA-668E-D44B-81E0-B76FF26458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77574" y="308920"/>
            <a:ext cx="8238289" cy="624016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86925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A95A-89E4-184B-9703-EF152BE06192}"/>
              </a:ext>
            </a:extLst>
          </p:cNvPr>
          <p:cNvSpPr>
            <a:spLocks noGrp="1"/>
          </p:cNvSpPr>
          <p:nvPr>
            <p:ph type="title"/>
          </p:nvPr>
        </p:nvSpPr>
        <p:spPr/>
        <p:txBody>
          <a:bodyPr/>
          <a:lstStyle/>
          <a:p>
            <a:r>
              <a:rPr lang="en-US" dirty="0"/>
              <a:t>MODELING</a:t>
            </a:r>
          </a:p>
        </p:txBody>
      </p:sp>
      <p:pic>
        <p:nvPicPr>
          <p:cNvPr id="5" name="Content Placeholder 4" descr="A ferris wheel lit up at night&#10;&#10;Description automatically generated">
            <a:extLst>
              <a:ext uri="{FF2B5EF4-FFF2-40B4-BE49-F238E27FC236}">
                <a16:creationId xmlns:a16="http://schemas.microsoft.com/office/drawing/2014/main" id="{A6B7BA23-5BF9-DD41-9F3A-53544610AF90}"/>
              </a:ext>
            </a:extLst>
          </p:cNvPr>
          <p:cNvPicPr>
            <a:picLocks noGrp="1" noChangeAspect="1"/>
          </p:cNvPicPr>
          <p:nvPr>
            <p:ph idx="1"/>
          </p:nvPr>
        </p:nvPicPr>
        <p:blipFill>
          <a:blip r:embed="rId2"/>
          <a:stretch>
            <a:fillRect/>
          </a:stretch>
        </p:blipFill>
        <p:spPr>
          <a:xfrm>
            <a:off x="3448594" y="744583"/>
            <a:ext cx="8334103" cy="5381897"/>
          </a:xfrm>
        </p:spPr>
      </p:pic>
    </p:spTree>
    <p:extLst>
      <p:ext uri="{BB962C8B-B14F-4D97-AF65-F5344CB8AC3E}">
        <p14:creationId xmlns:p14="http://schemas.microsoft.com/office/powerpoint/2010/main" val="3688412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A5CF2FC8-D184-4B10-83A5-61FC2148B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848"/>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7EBF27D-8198-EF4A-BED4-D1DFC1BEBE85}"/>
              </a:ext>
            </a:extLst>
          </p:cNvPr>
          <p:cNvSpPr>
            <a:spLocks noGrp="1"/>
          </p:cNvSpPr>
          <p:nvPr>
            <p:ph type="title"/>
          </p:nvPr>
        </p:nvSpPr>
        <p:spPr>
          <a:xfrm>
            <a:off x="289248" y="1123837"/>
            <a:ext cx="4998963" cy="1255469"/>
          </a:xfrm>
        </p:spPr>
        <p:txBody>
          <a:bodyPr>
            <a:normAutofit/>
          </a:bodyPr>
          <a:lstStyle/>
          <a:p>
            <a:r>
              <a:rPr lang="en-US" dirty="0"/>
              <a:t>Bayesian (Bernoulli)</a:t>
            </a:r>
          </a:p>
        </p:txBody>
      </p:sp>
      <p:sp>
        <p:nvSpPr>
          <p:cNvPr id="1033" name="Content Placeholder 1029">
            <a:extLst>
              <a:ext uri="{FF2B5EF4-FFF2-40B4-BE49-F238E27FC236}">
                <a16:creationId xmlns:a16="http://schemas.microsoft.com/office/drawing/2014/main" id="{F14FA9CA-E640-4396-8A05-FC640A78FF24}"/>
              </a:ext>
            </a:extLst>
          </p:cNvPr>
          <p:cNvSpPr>
            <a:spLocks noGrp="1"/>
          </p:cNvSpPr>
          <p:nvPr>
            <p:ph idx="1"/>
          </p:nvPr>
        </p:nvSpPr>
        <p:spPr>
          <a:xfrm>
            <a:off x="289249" y="2510395"/>
            <a:ext cx="4998962" cy="3274586"/>
          </a:xfrm>
        </p:spPr>
        <p:txBody>
          <a:bodyPr anchor="t">
            <a:normAutofit/>
          </a:bodyPr>
          <a:lstStyle/>
          <a:p>
            <a:r>
              <a:rPr lang="en-US" dirty="0">
                <a:solidFill>
                  <a:srgbClr val="FFFFFF"/>
                </a:solidFill>
              </a:rPr>
              <a:t>With an F1 score of ~0.7 and 0.42 on train and test data respectively and an ROC_AUC score of ~82, Bayesian (Bernoulli) model with Forward Feature Elimination’s suggested features scored higher than Recursive Feature Elimination which had an F1 score of </a:t>
            </a:r>
          </a:p>
        </p:txBody>
      </p:sp>
      <p:pic>
        <p:nvPicPr>
          <p:cNvPr id="1028" name="Picture 4">
            <a:extLst>
              <a:ext uri="{FF2B5EF4-FFF2-40B4-BE49-F238E27FC236}">
                <a16:creationId xmlns:a16="http://schemas.microsoft.com/office/drawing/2014/main" id="{86F09EB9-4C8B-F343-85A0-8E5D9A35C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5954" y="609600"/>
            <a:ext cx="6716796"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087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Rectangle 140">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3" name="Rectangle 142">
            <a:extLst>
              <a:ext uri="{FF2B5EF4-FFF2-40B4-BE49-F238E27FC236}">
                <a16:creationId xmlns:a16="http://schemas.microsoft.com/office/drawing/2014/main" id="{130E94B5-6B03-4C6D-A886-D92083B3E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597B8231-6339-4326-9EE6-D2F78558E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7974"/>
            <a:ext cx="11707367" cy="25380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1960B-3C66-5643-BBAB-59A2E9C3349A}"/>
              </a:ext>
            </a:extLst>
          </p:cNvPr>
          <p:cNvSpPr>
            <a:spLocks noGrp="1"/>
          </p:cNvSpPr>
          <p:nvPr>
            <p:ph type="title"/>
          </p:nvPr>
        </p:nvSpPr>
        <p:spPr>
          <a:xfrm>
            <a:off x="1069848" y="3908245"/>
            <a:ext cx="10210862" cy="1326227"/>
          </a:xfrm>
        </p:spPr>
        <p:txBody>
          <a:bodyPr vert="horz" lIns="91440" tIns="45720" rIns="91440" bIns="45720" rtlCol="0" anchor="b">
            <a:normAutofit/>
          </a:bodyPr>
          <a:lstStyle/>
          <a:p>
            <a:r>
              <a:rPr lang="en-US" sz="5900" spc="-100"/>
              <a:t>How they compare</a:t>
            </a:r>
          </a:p>
        </p:txBody>
      </p:sp>
      <p:pic>
        <p:nvPicPr>
          <p:cNvPr id="2050" name="Picture 2">
            <a:extLst>
              <a:ext uri="{FF2B5EF4-FFF2-40B4-BE49-F238E27FC236}">
                <a16:creationId xmlns:a16="http://schemas.microsoft.com/office/drawing/2014/main" id="{902C7112-2675-F54E-A84E-A7BFDC075C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 y="274320"/>
            <a:ext cx="12083142" cy="302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14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5" name="Rectangle 74">
            <a:extLst>
              <a:ext uri="{FF2B5EF4-FFF2-40B4-BE49-F238E27FC236}">
                <a16:creationId xmlns:a16="http://schemas.microsoft.com/office/drawing/2014/main" id="{130E94B5-6B03-4C6D-A886-D92083B3E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97B8231-6339-4326-9EE6-D2F78558E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7974"/>
            <a:ext cx="11707367" cy="25380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1FB7ABD-7A0E-144B-A306-090EEBC9A031}"/>
              </a:ext>
            </a:extLst>
          </p:cNvPr>
          <p:cNvSpPr>
            <a:spLocks noGrp="1"/>
          </p:cNvSpPr>
          <p:nvPr>
            <p:ph type="title"/>
          </p:nvPr>
        </p:nvSpPr>
        <p:spPr>
          <a:xfrm>
            <a:off x="1069848" y="3908245"/>
            <a:ext cx="10210862" cy="1326227"/>
          </a:xfrm>
        </p:spPr>
        <p:txBody>
          <a:bodyPr vert="horz" lIns="91440" tIns="45720" rIns="91440" bIns="45720" rtlCol="0" anchor="b">
            <a:normAutofit fontScale="90000"/>
          </a:bodyPr>
          <a:lstStyle/>
          <a:p>
            <a:r>
              <a:rPr lang="en-US" sz="5900" spc="-100" dirty="0"/>
              <a:t>Sample prediction by Bayesian (Bernoulli) model with FFE features</a:t>
            </a:r>
          </a:p>
        </p:txBody>
      </p:sp>
      <p:pic>
        <p:nvPicPr>
          <p:cNvPr id="3074" name="Picture 2">
            <a:extLst>
              <a:ext uri="{FF2B5EF4-FFF2-40B4-BE49-F238E27FC236}">
                <a16:creationId xmlns:a16="http://schemas.microsoft.com/office/drawing/2014/main" id="{89C8D929-9602-2947-9338-F78A82C663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127863" y="130629"/>
            <a:ext cx="5013756" cy="3427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15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2F72-A322-C043-915C-EC661566458E}"/>
              </a:ext>
            </a:extLst>
          </p:cNvPr>
          <p:cNvSpPr>
            <a:spLocks noGrp="1"/>
          </p:cNvSpPr>
          <p:nvPr>
            <p:ph type="title"/>
          </p:nvPr>
        </p:nvSpPr>
        <p:spPr/>
        <p:txBody>
          <a:bodyPr/>
          <a:lstStyle/>
          <a:p>
            <a:r>
              <a:rPr lang="en-US" dirty="0"/>
              <a:t>Why get a vehicle insurance?</a:t>
            </a:r>
          </a:p>
        </p:txBody>
      </p:sp>
      <p:pic>
        <p:nvPicPr>
          <p:cNvPr id="5" name="Content Placeholder 4" descr="A picture containing icon&#10;&#10;Description automatically generated">
            <a:extLst>
              <a:ext uri="{FF2B5EF4-FFF2-40B4-BE49-F238E27FC236}">
                <a16:creationId xmlns:a16="http://schemas.microsoft.com/office/drawing/2014/main" id="{A7F822E7-45D6-4B45-88A6-6B5D3299E86B}"/>
              </a:ext>
            </a:extLst>
          </p:cNvPr>
          <p:cNvPicPr>
            <a:picLocks noGrp="1" noChangeAspect="1"/>
          </p:cNvPicPr>
          <p:nvPr>
            <p:ph idx="1"/>
          </p:nvPr>
        </p:nvPicPr>
        <p:blipFill>
          <a:blip r:embed="rId2"/>
          <a:stretch>
            <a:fillRect/>
          </a:stretch>
        </p:blipFill>
        <p:spPr>
          <a:xfrm>
            <a:off x="4485581" y="863600"/>
            <a:ext cx="6081514" cy="5121275"/>
          </a:xfrm>
        </p:spPr>
      </p:pic>
    </p:spTree>
    <p:extLst>
      <p:ext uri="{BB962C8B-B14F-4D97-AF65-F5344CB8AC3E}">
        <p14:creationId xmlns:p14="http://schemas.microsoft.com/office/powerpoint/2010/main" val="2441131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DC4F84-175A-4AB1-916C-1E5796E1E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person&#10;&#10;Description automatically generated">
            <a:extLst>
              <a:ext uri="{FF2B5EF4-FFF2-40B4-BE49-F238E27FC236}">
                <a16:creationId xmlns:a16="http://schemas.microsoft.com/office/drawing/2014/main" id="{C3F864B8-93C8-9344-95DB-612AFE470618}"/>
              </a:ext>
            </a:extLst>
          </p:cNvPr>
          <p:cNvPicPr>
            <a:picLocks noChangeAspect="1"/>
          </p:cNvPicPr>
          <p:nvPr/>
        </p:nvPicPr>
        <p:blipFill rotWithShape="1">
          <a:blip r:embed="rId2">
            <a:alphaModFix amt="25000"/>
          </a:blip>
          <a:srcRect t="1939" b="21790"/>
          <a:stretch/>
        </p:blipFill>
        <p:spPr>
          <a:xfrm>
            <a:off x="20" y="10"/>
            <a:ext cx="12191980" cy="6857990"/>
          </a:xfrm>
          <a:prstGeom prst="rect">
            <a:avLst/>
          </a:prstGeom>
        </p:spPr>
      </p:pic>
      <p:sp>
        <p:nvSpPr>
          <p:cNvPr id="2" name="Title 1">
            <a:extLst>
              <a:ext uri="{FF2B5EF4-FFF2-40B4-BE49-F238E27FC236}">
                <a16:creationId xmlns:a16="http://schemas.microsoft.com/office/drawing/2014/main" id="{C35561A6-B689-CE45-8110-5DAC5827F96B}"/>
              </a:ext>
            </a:extLst>
          </p:cNvPr>
          <p:cNvSpPr>
            <a:spLocks noGrp="1"/>
          </p:cNvSpPr>
          <p:nvPr>
            <p:ph type="title"/>
          </p:nvPr>
        </p:nvSpPr>
        <p:spPr>
          <a:xfrm>
            <a:off x="1" y="119270"/>
            <a:ext cx="6579704" cy="6738720"/>
          </a:xfrm>
        </p:spPr>
        <p:txBody>
          <a:bodyPr>
            <a:normAutofit/>
          </a:bodyPr>
          <a:lstStyle/>
          <a:p>
            <a:r>
              <a:rPr lang="en-US" sz="6000" b="1" dirty="0">
                <a:ln w="15875">
                  <a:solidFill>
                    <a:srgbClr val="FFFFFF"/>
                  </a:solidFill>
                </a:ln>
                <a:noFill/>
              </a:rPr>
              <a:t>Recommendation</a:t>
            </a:r>
            <a:br>
              <a:rPr lang="en-US" sz="6000" b="1" dirty="0">
                <a:ln w="15875">
                  <a:solidFill>
                    <a:srgbClr val="FFFFFF"/>
                  </a:solidFill>
                </a:ln>
                <a:noFill/>
              </a:rPr>
            </a:br>
            <a:r>
              <a:rPr lang="en-US" sz="2300" dirty="0">
                <a:ln w="15875">
                  <a:solidFill>
                    <a:srgbClr val="FFFFFF"/>
                  </a:solidFill>
                </a:ln>
                <a:noFill/>
              </a:rPr>
              <a:t>So, based on the findings of this project, my recommendations are that male customers who have driver's licenses, who are between mid-thirties and mid-fifties, who have had their vehicles damaged at some point, who do not currently have their vehicles insured, whose vehicles are aged between one and two years, and got their insurance through channels 152, 26 and 124 especially those from regions 28 and 8, are our likely potential auto insurance customers.</a:t>
            </a:r>
            <a:br>
              <a:rPr lang="en-US" sz="2300" dirty="0">
                <a:ln w="15875">
                  <a:solidFill>
                    <a:srgbClr val="FFFFFF"/>
                  </a:solidFill>
                </a:ln>
                <a:noFill/>
              </a:rPr>
            </a:br>
            <a:br>
              <a:rPr lang="en-US" sz="2300" dirty="0">
                <a:ln w="15875">
                  <a:solidFill>
                    <a:srgbClr val="FFFFFF"/>
                  </a:solidFill>
                </a:ln>
                <a:noFill/>
              </a:rPr>
            </a:br>
            <a:endParaRPr lang="en-US" sz="2300" dirty="0">
              <a:ln w="15875">
                <a:solidFill>
                  <a:srgbClr val="FFFFFF"/>
                </a:solidFill>
              </a:ln>
              <a:noFill/>
            </a:endParaRPr>
          </a:p>
        </p:txBody>
      </p:sp>
      <p:sp>
        <p:nvSpPr>
          <p:cNvPr id="3" name="Content Placeholder 2">
            <a:extLst>
              <a:ext uri="{FF2B5EF4-FFF2-40B4-BE49-F238E27FC236}">
                <a16:creationId xmlns:a16="http://schemas.microsoft.com/office/drawing/2014/main" id="{89952173-A6F3-2641-98B6-43C13C708862}"/>
              </a:ext>
            </a:extLst>
          </p:cNvPr>
          <p:cNvSpPr>
            <a:spLocks noGrp="1"/>
          </p:cNvSpPr>
          <p:nvPr>
            <p:ph idx="1"/>
          </p:nvPr>
        </p:nvSpPr>
        <p:spPr>
          <a:xfrm>
            <a:off x="7530207" y="864108"/>
            <a:ext cx="3947418" cy="5120640"/>
          </a:xfrm>
        </p:spPr>
        <p:txBody>
          <a:bodyPr>
            <a:normAutofit/>
          </a:bodyPr>
          <a:lstStyle/>
          <a:p>
            <a:br>
              <a:rPr lang="en-US">
                <a:solidFill>
                  <a:schemeClr val="tx1"/>
                </a:solidFill>
              </a:rPr>
            </a:br>
            <a:endParaRPr lang="en-US">
              <a:solidFill>
                <a:schemeClr val="tx1"/>
              </a:solidFill>
            </a:endParaRPr>
          </a:p>
        </p:txBody>
      </p:sp>
    </p:spTree>
    <p:extLst>
      <p:ext uri="{BB962C8B-B14F-4D97-AF65-F5344CB8AC3E}">
        <p14:creationId xmlns:p14="http://schemas.microsoft.com/office/powerpoint/2010/main" val="153219548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DC4F84-175A-4AB1-916C-1E5796E1E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oy&#10;&#10;Description automatically generated">
            <a:extLst>
              <a:ext uri="{FF2B5EF4-FFF2-40B4-BE49-F238E27FC236}">
                <a16:creationId xmlns:a16="http://schemas.microsoft.com/office/drawing/2014/main" id="{623E569D-1ADA-E748-9BF0-630FCD5C9BED}"/>
              </a:ext>
            </a:extLst>
          </p:cNvPr>
          <p:cNvPicPr>
            <a:picLocks noChangeAspect="1"/>
          </p:cNvPicPr>
          <p:nvPr/>
        </p:nvPicPr>
        <p:blipFill rotWithShape="1">
          <a:blip r:embed="rId2">
            <a:alphaModFix amt="25000"/>
          </a:blip>
          <a:srcRect t="19326" b="2277"/>
          <a:stretch/>
        </p:blipFill>
        <p:spPr>
          <a:xfrm>
            <a:off x="20" y="10"/>
            <a:ext cx="12191980" cy="6857990"/>
          </a:xfrm>
          <a:prstGeom prst="rect">
            <a:avLst/>
          </a:prstGeom>
        </p:spPr>
      </p:pic>
      <p:sp>
        <p:nvSpPr>
          <p:cNvPr id="2" name="Title 1">
            <a:extLst>
              <a:ext uri="{FF2B5EF4-FFF2-40B4-BE49-F238E27FC236}">
                <a16:creationId xmlns:a16="http://schemas.microsoft.com/office/drawing/2014/main" id="{9FC9E03B-CE78-3148-AB46-B51A3E30E8E3}"/>
              </a:ext>
            </a:extLst>
          </p:cNvPr>
          <p:cNvSpPr>
            <a:spLocks noGrp="1"/>
          </p:cNvSpPr>
          <p:nvPr>
            <p:ph type="title"/>
          </p:nvPr>
        </p:nvSpPr>
        <p:spPr>
          <a:xfrm>
            <a:off x="514350" y="864108"/>
            <a:ext cx="6367940" cy="5120639"/>
          </a:xfrm>
        </p:spPr>
        <p:txBody>
          <a:bodyPr>
            <a:normAutofit fontScale="90000"/>
          </a:bodyPr>
          <a:lstStyle/>
          <a:p>
            <a:r>
              <a:rPr lang="en-US" sz="8900" b="1" dirty="0">
                <a:ln w="15875">
                  <a:solidFill>
                    <a:srgbClr val="FFFFFF"/>
                  </a:solidFill>
                </a:ln>
                <a:noFill/>
              </a:rPr>
              <a:t>Suggestion For Improvement</a:t>
            </a:r>
            <a:br>
              <a:rPr lang="en-US" sz="7200" b="1" dirty="0">
                <a:ln w="15875">
                  <a:solidFill>
                    <a:srgbClr val="FFFFFF"/>
                  </a:solidFill>
                </a:ln>
                <a:noFill/>
              </a:rPr>
            </a:br>
            <a:br>
              <a:rPr lang="en-US" sz="7200" dirty="0">
                <a:ln w="15875">
                  <a:solidFill>
                    <a:srgbClr val="FFFFFF"/>
                  </a:solidFill>
                </a:ln>
                <a:noFill/>
              </a:rPr>
            </a:br>
            <a:endParaRPr lang="en-US" sz="7200" dirty="0">
              <a:ln w="15875">
                <a:solidFill>
                  <a:srgbClr val="FFFFFF"/>
                </a:solidFill>
              </a:ln>
              <a:noFill/>
            </a:endParaRPr>
          </a:p>
        </p:txBody>
      </p:sp>
      <p:sp>
        <p:nvSpPr>
          <p:cNvPr id="9" name="Content Placeholder 8">
            <a:extLst>
              <a:ext uri="{FF2B5EF4-FFF2-40B4-BE49-F238E27FC236}">
                <a16:creationId xmlns:a16="http://schemas.microsoft.com/office/drawing/2014/main" id="{A94C8BA3-2E50-4B7C-AF10-899F76A345BF}"/>
              </a:ext>
            </a:extLst>
          </p:cNvPr>
          <p:cNvSpPr>
            <a:spLocks noGrp="1"/>
          </p:cNvSpPr>
          <p:nvPr>
            <p:ph idx="1"/>
          </p:nvPr>
        </p:nvSpPr>
        <p:spPr>
          <a:xfrm>
            <a:off x="7396620" y="0"/>
            <a:ext cx="4795359" cy="6858000"/>
          </a:xfrm>
        </p:spPr>
        <p:txBody>
          <a:bodyPr>
            <a:normAutofit/>
          </a:bodyPr>
          <a:lstStyle/>
          <a:p>
            <a:r>
              <a:rPr lang="en-US" dirty="0">
                <a:solidFill>
                  <a:schemeClr val="tx1"/>
                </a:solidFill>
              </a:rPr>
              <a:t>More data of health and auto insurance customers should be added to the data to avoid high data imbalance. This will greatly improve the model and help get better results during testing. Also, the level of contribution of customer age to vehicle damage could be checked. That is, what age groups have damaged the most and least vehicles. Some other sophisticated or high-level classification models should also be used on the data to see if they will make better predictions.</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3648673132"/>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EE91-61A7-9F42-BADC-4504AD612FB8}"/>
              </a:ext>
            </a:extLst>
          </p:cNvPr>
          <p:cNvSpPr>
            <a:spLocks noGrp="1"/>
          </p:cNvSpPr>
          <p:nvPr>
            <p:ph type="title"/>
          </p:nvPr>
        </p:nvSpPr>
        <p:spPr/>
        <p:txBody>
          <a:bodyPr/>
          <a:lstStyle/>
          <a:p>
            <a:r>
              <a:rPr lang="en-US" dirty="0"/>
              <a:t>Thank You For Your Time!</a:t>
            </a:r>
          </a:p>
        </p:txBody>
      </p:sp>
      <p:pic>
        <p:nvPicPr>
          <p:cNvPr id="5" name="Content Placeholder 4" descr="Text&#10;&#10;Description automatically generated">
            <a:extLst>
              <a:ext uri="{FF2B5EF4-FFF2-40B4-BE49-F238E27FC236}">
                <a16:creationId xmlns:a16="http://schemas.microsoft.com/office/drawing/2014/main" id="{CD5B5FE0-4CF5-7343-A84C-8E7BAF4326DE}"/>
              </a:ext>
            </a:extLst>
          </p:cNvPr>
          <p:cNvPicPr>
            <a:picLocks noGrp="1" noChangeAspect="1"/>
          </p:cNvPicPr>
          <p:nvPr>
            <p:ph idx="1"/>
          </p:nvPr>
        </p:nvPicPr>
        <p:blipFill>
          <a:blip r:embed="rId2"/>
          <a:stretch>
            <a:fillRect/>
          </a:stretch>
        </p:blipFill>
        <p:spPr>
          <a:xfrm>
            <a:off x="3448593" y="744584"/>
            <a:ext cx="8386355" cy="5368834"/>
          </a:xfrm>
        </p:spPr>
      </p:pic>
    </p:spTree>
    <p:extLst>
      <p:ext uri="{BB962C8B-B14F-4D97-AF65-F5344CB8AC3E}">
        <p14:creationId xmlns:p14="http://schemas.microsoft.com/office/powerpoint/2010/main" val="2377336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6" name="Rectangle 45">
            <a:extLst>
              <a:ext uri="{FF2B5EF4-FFF2-40B4-BE49-F238E27FC236}">
                <a16:creationId xmlns:a16="http://schemas.microsoft.com/office/drawing/2014/main" id="{BC512124-0D13-4ED9-80B7-52AE15B6B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in a suit&#10;&#10;Description automatically generated with low confidence">
            <a:extLst>
              <a:ext uri="{FF2B5EF4-FFF2-40B4-BE49-F238E27FC236}">
                <a16:creationId xmlns:a16="http://schemas.microsoft.com/office/drawing/2014/main" id="{C8564BB8-1B67-6F4C-9D09-3805018DD539}"/>
              </a:ext>
            </a:extLst>
          </p:cNvPr>
          <p:cNvPicPr>
            <a:picLocks noGrp="1" noChangeAspect="1"/>
          </p:cNvPicPr>
          <p:nvPr>
            <p:ph idx="1"/>
          </p:nvPr>
        </p:nvPicPr>
        <p:blipFill rotWithShape="1">
          <a:blip r:embed="rId2">
            <a:alphaModFix amt="35000"/>
          </a:blip>
          <a:srcRect t="4664" r="-1" b="58914"/>
          <a:stretch/>
        </p:blipFill>
        <p:spPr>
          <a:xfrm>
            <a:off x="20" y="10"/>
            <a:ext cx="12191980" cy="6857990"/>
          </a:xfrm>
          <a:prstGeom prst="rect">
            <a:avLst/>
          </a:prstGeom>
        </p:spPr>
      </p:pic>
      <p:sp>
        <p:nvSpPr>
          <p:cNvPr id="2" name="Title 1">
            <a:extLst>
              <a:ext uri="{FF2B5EF4-FFF2-40B4-BE49-F238E27FC236}">
                <a16:creationId xmlns:a16="http://schemas.microsoft.com/office/drawing/2014/main" id="{0F03DA53-6A15-E443-BD81-0D15C9188B6D}"/>
              </a:ext>
            </a:extLst>
          </p:cNvPr>
          <p:cNvSpPr>
            <a:spLocks noGrp="1"/>
          </p:cNvSpPr>
          <p:nvPr>
            <p:ph type="title"/>
          </p:nvPr>
        </p:nvSpPr>
        <p:spPr>
          <a:xfrm>
            <a:off x="1069847" y="758952"/>
            <a:ext cx="9055227" cy="3794760"/>
          </a:xfrm>
        </p:spPr>
        <p:txBody>
          <a:bodyPr vert="horz" lIns="91440" tIns="45720" rIns="91440" bIns="45720" rtlCol="0" anchor="b">
            <a:normAutofit/>
          </a:bodyPr>
          <a:lstStyle/>
          <a:p>
            <a:r>
              <a:rPr lang="en-US" sz="3500" spc="-100" dirty="0">
                <a:ln w="15875">
                  <a:solidFill>
                    <a:srgbClr val="FFFFFF"/>
                  </a:solidFill>
                </a:ln>
                <a:noFill/>
                <a:hlinkClick r:id="rId3"/>
              </a:rPr>
              <a:t>dambrielf667@yahoo.com</a:t>
            </a:r>
            <a:br>
              <a:rPr lang="en-US" sz="3500" spc="-100" dirty="0">
                <a:ln w="15875">
                  <a:solidFill>
                    <a:srgbClr val="FFFFFF"/>
                  </a:solidFill>
                </a:ln>
                <a:noFill/>
              </a:rPr>
            </a:br>
            <a:br>
              <a:rPr lang="en-US" sz="3500" spc="-100" dirty="0">
                <a:ln w="15875">
                  <a:solidFill>
                    <a:srgbClr val="FFFFFF"/>
                  </a:solidFill>
                </a:ln>
                <a:noFill/>
              </a:rPr>
            </a:br>
            <a:r>
              <a:rPr lang="en-US" sz="3500" spc="-100" dirty="0">
                <a:ln w="15875">
                  <a:solidFill>
                    <a:srgbClr val="FFFFFF"/>
                  </a:solidFill>
                </a:ln>
                <a:noFill/>
                <a:hlinkClick r:id="rId4"/>
              </a:rPr>
              <a:t>https://github.com/dambrielf67</a:t>
            </a:r>
            <a:br>
              <a:rPr lang="en-US" sz="3500" spc="-100" dirty="0">
                <a:ln w="15875">
                  <a:solidFill>
                    <a:srgbClr val="FFFFFF"/>
                  </a:solidFill>
                </a:ln>
                <a:noFill/>
              </a:rPr>
            </a:br>
            <a:br>
              <a:rPr lang="en-US" sz="3500" spc="-100" dirty="0">
                <a:ln w="15875">
                  <a:solidFill>
                    <a:srgbClr val="FFFFFF"/>
                  </a:solidFill>
                </a:ln>
                <a:noFill/>
              </a:rPr>
            </a:br>
            <a:r>
              <a:rPr lang="en-US" sz="2800" spc="-100" dirty="0">
                <a:ln w="15875">
                  <a:solidFill>
                    <a:srgbClr val="FFFFFF"/>
                  </a:solidFill>
                </a:ln>
                <a:noFill/>
              </a:rPr>
              <a:t>https://</a:t>
            </a:r>
            <a:r>
              <a:rPr lang="en-US" sz="2800" spc="-100" dirty="0" err="1">
                <a:ln w="15875">
                  <a:solidFill>
                    <a:srgbClr val="FFFFFF"/>
                  </a:solidFill>
                </a:ln>
                <a:noFill/>
              </a:rPr>
              <a:t>www.linkedin.com</a:t>
            </a:r>
            <a:r>
              <a:rPr lang="en-US" sz="2800" spc="-100" dirty="0">
                <a:ln w="15875">
                  <a:solidFill>
                    <a:srgbClr val="FFFFFF"/>
                  </a:solidFill>
                </a:ln>
                <a:noFill/>
              </a:rPr>
              <a:t>/in/damilola-efuwape-876988120/</a:t>
            </a:r>
            <a:br>
              <a:rPr lang="en-US" sz="3500" spc="-100" dirty="0">
                <a:ln w="15875">
                  <a:solidFill>
                    <a:srgbClr val="FFFFFF"/>
                  </a:solidFill>
                </a:ln>
                <a:noFill/>
              </a:rPr>
            </a:br>
            <a:endParaRPr lang="en-US" sz="3500" spc="-100" dirty="0">
              <a:ln w="15875">
                <a:solidFill>
                  <a:srgbClr val="FFFFFF"/>
                </a:solidFill>
              </a:ln>
              <a:noFill/>
            </a:endParaRPr>
          </a:p>
        </p:txBody>
      </p:sp>
      <p:sp>
        <p:nvSpPr>
          <p:cNvPr id="48" name="Rectangle 47">
            <a:extLst>
              <a:ext uri="{FF2B5EF4-FFF2-40B4-BE49-F238E27FC236}">
                <a16:creationId xmlns:a16="http://schemas.microsoft.com/office/drawing/2014/main" id="{D4ABACDC-BD54-40F3-9047-8298C77C2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B76CB7CA-05C2-4EE8-A97F-B5F3A4F89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144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292211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9CB7-CB0E-AB41-890F-69A8EEB45BA5}"/>
              </a:ext>
            </a:extLst>
          </p:cNvPr>
          <p:cNvSpPr>
            <a:spLocks noGrp="1"/>
          </p:cNvSpPr>
          <p:nvPr>
            <p:ph type="title"/>
          </p:nvPr>
        </p:nvSpPr>
        <p:spPr/>
        <p:txBody>
          <a:bodyPr/>
          <a:lstStyle/>
          <a:p>
            <a:r>
              <a:rPr lang="en-US" dirty="0"/>
              <a:t>Collision of vehicles</a:t>
            </a:r>
          </a:p>
        </p:txBody>
      </p:sp>
      <p:pic>
        <p:nvPicPr>
          <p:cNvPr id="5" name="Content Placeholder 4" descr="A yellow car towing a red car&#10;&#10;Description automatically generated with low confidence">
            <a:extLst>
              <a:ext uri="{FF2B5EF4-FFF2-40B4-BE49-F238E27FC236}">
                <a16:creationId xmlns:a16="http://schemas.microsoft.com/office/drawing/2014/main" id="{086A0532-7791-BF40-82F9-6217B7151887}"/>
              </a:ext>
            </a:extLst>
          </p:cNvPr>
          <p:cNvPicPr>
            <a:picLocks noGrp="1" noChangeAspect="1"/>
          </p:cNvPicPr>
          <p:nvPr>
            <p:ph idx="1"/>
          </p:nvPr>
        </p:nvPicPr>
        <p:blipFill>
          <a:blip r:embed="rId2"/>
          <a:stretch>
            <a:fillRect/>
          </a:stretch>
        </p:blipFill>
        <p:spPr>
          <a:xfrm>
            <a:off x="4579937" y="877330"/>
            <a:ext cx="6677067" cy="5115697"/>
          </a:xfrm>
        </p:spPr>
      </p:pic>
    </p:spTree>
    <p:extLst>
      <p:ext uri="{BB962C8B-B14F-4D97-AF65-F5344CB8AC3E}">
        <p14:creationId xmlns:p14="http://schemas.microsoft.com/office/powerpoint/2010/main" val="303206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3BA90CC-7CD3-BD4B-910F-7853593D175F}"/>
              </a:ext>
            </a:extLst>
          </p:cNvPr>
          <p:cNvSpPr>
            <a:spLocks noGrp="1"/>
          </p:cNvSpPr>
          <p:nvPr>
            <p:ph type="title"/>
          </p:nvPr>
        </p:nvSpPr>
        <p:spPr>
          <a:xfrm>
            <a:off x="252919" y="1123837"/>
            <a:ext cx="2947482" cy="1038177"/>
          </a:xfrm>
        </p:spPr>
        <p:txBody>
          <a:bodyPr anchor="b">
            <a:normAutofit/>
          </a:bodyPr>
          <a:lstStyle/>
          <a:p>
            <a:r>
              <a:rPr lang="en-US" sz="2400" dirty="0"/>
              <a:t>Collision of vehicles</a:t>
            </a:r>
            <a:br>
              <a:rPr lang="en-US" sz="2400" dirty="0"/>
            </a:br>
            <a:endParaRPr lang="en-US" sz="2400" dirty="0"/>
          </a:p>
        </p:txBody>
      </p:sp>
      <p:sp>
        <p:nvSpPr>
          <p:cNvPr id="9" name="Content Placeholder 8">
            <a:extLst>
              <a:ext uri="{FF2B5EF4-FFF2-40B4-BE49-F238E27FC236}">
                <a16:creationId xmlns:a16="http://schemas.microsoft.com/office/drawing/2014/main" id="{0D526A47-DC2D-46E8-A0FA-49ACC6463BBF}"/>
              </a:ext>
            </a:extLst>
          </p:cNvPr>
          <p:cNvSpPr>
            <a:spLocks noGrp="1"/>
          </p:cNvSpPr>
          <p:nvPr>
            <p:ph idx="1"/>
          </p:nvPr>
        </p:nvSpPr>
        <p:spPr>
          <a:xfrm>
            <a:off x="252920" y="2162014"/>
            <a:ext cx="2947482" cy="3744264"/>
          </a:xfrm>
        </p:spPr>
        <p:txBody>
          <a:bodyPr anchor="t">
            <a:normAutofit/>
          </a:bodyPr>
          <a:lstStyle/>
          <a:p>
            <a:pPr marL="0" indent="0">
              <a:buNone/>
            </a:pPr>
            <a:endParaRPr lang="en-US" sz="1600" dirty="0">
              <a:solidFill>
                <a:srgbClr val="FFFFFF"/>
              </a:solidFill>
            </a:endParaRPr>
          </a:p>
        </p:txBody>
      </p:sp>
      <p:sp>
        <p:nvSpPr>
          <p:cNvPr id="21" name="Rectangle 15">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5078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11D6E-71D7-504A-8F9F-3E5FEAB0EA4A}"/>
              </a:ext>
            </a:extLst>
          </p:cNvPr>
          <p:cNvSpPr>
            <a:spLocks noGrp="1"/>
          </p:cNvSpPr>
          <p:nvPr>
            <p:ph type="title"/>
          </p:nvPr>
        </p:nvSpPr>
        <p:spPr/>
        <p:txBody>
          <a:bodyPr/>
          <a:lstStyle/>
          <a:p>
            <a:r>
              <a:rPr lang="en-US" dirty="0"/>
              <a:t>Collision with stationary objects</a:t>
            </a:r>
          </a:p>
        </p:txBody>
      </p:sp>
      <p:pic>
        <p:nvPicPr>
          <p:cNvPr id="5" name="Content Placeholder 4" descr="A picture containing text&#10;&#10;Description automatically generated">
            <a:extLst>
              <a:ext uri="{FF2B5EF4-FFF2-40B4-BE49-F238E27FC236}">
                <a16:creationId xmlns:a16="http://schemas.microsoft.com/office/drawing/2014/main" id="{E3AC8FF7-71A2-A14F-930B-0A16B5EB247A}"/>
              </a:ext>
            </a:extLst>
          </p:cNvPr>
          <p:cNvPicPr>
            <a:picLocks noGrp="1" noChangeAspect="1"/>
          </p:cNvPicPr>
          <p:nvPr>
            <p:ph idx="1"/>
          </p:nvPr>
        </p:nvPicPr>
        <p:blipFill>
          <a:blip r:embed="rId2"/>
          <a:stretch>
            <a:fillRect/>
          </a:stretch>
        </p:blipFill>
        <p:spPr>
          <a:xfrm>
            <a:off x="3521676" y="1093787"/>
            <a:ext cx="4522573" cy="4660900"/>
          </a:xfrm>
        </p:spPr>
      </p:pic>
      <p:pic>
        <p:nvPicPr>
          <p:cNvPr id="7" name="Picture 6" descr="A person standing next to a car&#10;&#10;Description automatically generated with medium confidence">
            <a:extLst>
              <a:ext uri="{FF2B5EF4-FFF2-40B4-BE49-F238E27FC236}">
                <a16:creationId xmlns:a16="http://schemas.microsoft.com/office/drawing/2014/main" id="{7BA406F9-B07E-8048-A1D2-F0FCB4435E9B}"/>
              </a:ext>
            </a:extLst>
          </p:cNvPr>
          <p:cNvPicPr>
            <a:picLocks noChangeAspect="1"/>
          </p:cNvPicPr>
          <p:nvPr/>
        </p:nvPicPr>
        <p:blipFill>
          <a:blip r:embed="rId3"/>
          <a:stretch>
            <a:fillRect/>
          </a:stretch>
        </p:blipFill>
        <p:spPr>
          <a:xfrm>
            <a:off x="8044249" y="1103313"/>
            <a:ext cx="4147751" cy="4660900"/>
          </a:xfrm>
          <a:prstGeom prst="rect">
            <a:avLst/>
          </a:prstGeom>
        </p:spPr>
      </p:pic>
    </p:spTree>
    <p:extLst>
      <p:ext uri="{BB962C8B-B14F-4D97-AF65-F5344CB8AC3E}">
        <p14:creationId xmlns:p14="http://schemas.microsoft.com/office/powerpoint/2010/main" val="855653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9B0F4-3222-274E-9B80-1AEDE336B7A7}"/>
              </a:ext>
            </a:extLst>
          </p:cNvPr>
          <p:cNvSpPr>
            <a:spLocks noGrp="1"/>
          </p:cNvSpPr>
          <p:nvPr>
            <p:ph type="title"/>
          </p:nvPr>
        </p:nvSpPr>
        <p:spPr/>
        <p:txBody>
          <a:bodyPr/>
          <a:lstStyle/>
          <a:p>
            <a:r>
              <a:rPr lang="en-US" dirty="0"/>
              <a:t>Collision with other road users</a:t>
            </a:r>
          </a:p>
        </p:txBody>
      </p:sp>
      <p:pic>
        <p:nvPicPr>
          <p:cNvPr id="5" name="Content Placeholder 4" descr="A picture containing car&#10;&#10;Description automatically generated">
            <a:extLst>
              <a:ext uri="{FF2B5EF4-FFF2-40B4-BE49-F238E27FC236}">
                <a16:creationId xmlns:a16="http://schemas.microsoft.com/office/drawing/2014/main" id="{67C16EA5-0FC1-044D-A75F-649BABFE1501}"/>
              </a:ext>
            </a:extLst>
          </p:cNvPr>
          <p:cNvPicPr>
            <a:picLocks noGrp="1" noChangeAspect="1"/>
          </p:cNvPicPr>
          <p:nvPr>
            <p:ph idx="1"/>
          </p:nvPr>
        </p:nvPicPr>
        <p:blipFill>
          <a:blip r:embed="rId2"/>
          <a:stretch>
            <a:fillRect/>
          </a:stretch>
        </p:blipFill>
        <p:spPr>
          <a:xfrm>
            <a:off x="5323413" y="1445741"/>
            <a:ext cx="5972217" cy="4279279"/>
          </a:xfrm>
        </p:spPr>
      </p:pic>
    </p:spTree>
    <p:extLst>
      <p:ext uri="{BB962C8B-B14F-4D97-AF65-F5344CB8AC3E}">
        <p14:creationId xmlns:p14="http://schemas.microsoft.com/office/powerpoint/2010/main" val="89336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80A7-F8B0-1747-AC2A-6231EBDD5D3A}"/>
              </a:ext>
            </a:extLst>
          </p:cNvPr>
          <p:cNvSpPr>
            <a:spLocks noGrp="1"/>
          </p:cNvSpPr>
          <p:nvPr>
            <p:ph type="title"/>
          </p:nvPr>
        </p:nvSpPr>
        <p:spPr/>
        <p:txBody>
          <a:bodyPr/>
          <a:lstStyle/>
          <a:p>
            <a:r>
              <a:rPr lang="en-US" dirty="0"/>
              <a:t>Pedestrians getting hit</a:t>
            </a:r>
          </a:p>
        </p:txBody>
      </p:sp>
      <p:pic>
        <p:nvPicPr>
          <p:cNvPr id="5" name="Content Placeholder 4" descr="Icon&#10;&#10;Description automatically generated">
            <a:extLst>
              <a:ext uri="{FF2B5EF4-FFF2-40B4-BE49-F238E27FC236}">
                <a16:creationId xmlns:a16="http://schemas.microsoft.com/office/drawing/2014/main" id="{E12E5914-EA43-3E4C-BB8A-54013D07B918}"/>
              </a:ext>
            </a:extLst>
          </p:cNvPr>
          <p:cNvPicPr>
            <a:picLocks noGrp="1" noChangeAspect="1"/>
          </p:cNvPicPr>
          <p:nvPr>
            <p:ph idx="1"/>
          </p:nvPr>
        </p:nvPicPr>
        <p:blipFill>
          <a:blip r:embed="rId2"/>
          <a:stretch>
            <a:fillRect/>
          </a:stretch>
        </p:blipFill>
        <p:spPr>
          <a:xfrm>
            <a:off x="4091197" y="863600"/>
            <a:ext cx="6870281" cy="5121275"/>
          </a:xfrm>
        </p:spPr>
      </p:pic>
    </p:spTree>
    <p:extLst>
      <p:ext uri="{BB962C8B-B14F-4D97-AF65-F5344CB8AC3E}">
        <p14:creationId xmlns:p14="http://schemas.microsoft.com/office/powerpoint/2010/main" val="2990475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3875682-0790-427D-9A23-4B7265F0F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6EDE4AAE-4785-4EA7-95DB-45200F5B8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26114B6B-6D15-46E8-9310-9A1C4E956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7AAE617A-6BA3-434D-B181-7B536C0EF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BABB8B4-2997-8E46-8859-FD858F422A23}"/>
              </a:ext>
            </a:extLst>
          </p:cNvPr>
          <p:cNvSpPr>
            <a:spLocks noGrp="1"/>
          </p:cNvSpPr>
          <p:nvPr>
            <p:ph type="title"/>
          </p:nvPr>
        </p:nvSpPr>
        <p:spPr>
          <a:xfrm>
            <a:off x="485128" y="1298448"/>
            <a:ext cx="3843409" cy="3255264"/>
          </a:xfrm>
        </p:spPr>
        <p:txBody>
          <a:bodyPr vert="horz" lIns="91440" tIns="45720" rIns="91440" bIns="45720" rtlCol="0" anchor="b">
            <a:normAutofit/>
          </a:bodyPr>
          <a:lstStyle/>
          <a:p>
            <a:r>
              <a:rPr lang="en-US" sz="5500" spc="-100"/>
              <a:t>Accidents caused by bad weather</a:t>
            </a:r>
          </a:p>
        </p:txBody>
      </p:sp>
      <p:sp>
        <p:nvSpPr>
          <p:cNvPr id="37" name="Rectangle 31">
            <a:extLst>
              <a:ext uri="{FF2B5EF4-FFF2-40B4-BE49-F238E27FC236}">
                <a16:creationId xmlns:a16="http://schemas.microsoft.com/office/drawing/2014/main" id="{1B6CCFA1-328B-40BB-A9CB-0CF80A78E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8840" y="758952"/>
            <a:ext cx="2079069" cy="2344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9DD6A62-71E3-44C2-B53E-15B1FAA28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463" y="4080912"/>
            <a:ext cx="2157385" cy="2008992"/>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talking on a cell phone&#10;&#10;Description automatically generated with low confidence">
            <a:extLst>
              <a:ext uri="{FF2B5EF4-FFF2-40B4-BE49-F238E27FC236}">
                <a16:creationId xmlns:a16="http://schemas.microsoft.com/office/drawing/2014/main" id="{AA14BE41-138D-D14F-9FD2-4951A36F18BD}"/>
              </a:ext>
            </a:extLst>
          </p:cNvPr>
          <p:cNvPicPr>
            <a:picLocks noGrp="1" noChangeAspect="1"/>
          </p:cNvPicPr>
          <p:nvPr>
            <p:ph idx="1"/>
          </p:nvPr>
        </p:nvPicPr>
        <p:blipFill rotWithShape="1">
          <a:blip r:embed="rId2"/>
          <a:srcRect r="5229" b="-3"/>
          <a:stretch/>
        </p:blipFill>
        <p:spPr>
          <a:xfrm>
            <a:off x="7460907" y="3264090"/>
            <a:ext cx="4027002" cy="2825813"/>
          </a:xfrm>
          <a:prstGeom prst="rect">
            <a:avLst/>
          </a:prstGeom>
        </p:spPr>
      </p:pic>
      <p:pic>
        <p:nvPicPr>
          <p:cNvPr id="7" name="Picture 6" descr="A picture containing text, snow, outdoor&#10;&#10;Description automatically generated">
            <a:extLst>
              <a:ext uri="{FF2B5EF4-FFF2-40B4-BE49-F238E27FC236}">
                <a16:creationId xmlns:a16="http://schemas.microsoft.com/office/drawing/2014/main" id="{1B9F4ABF-AA79-6B40-A587-FD9638D3C72C}"/>
              </a:ext>
            </a:extLst>
          </p:cNvPr>
          <p:cNvPicPr>
            <a:picLocks noChangeAspect="1"/>
          </p:cNvPicPr>
          <p:nvPr/>
        </p:nvPicPr>
        <p:blipFill rotWithShape="1">
          <a:blip r:embed="rId3"/>
          <a:srcRect l="20820" r="5336" b="3"/>
          <a:stretch/>
        </p:blipFill>
        <p:spPr>
          <a:xfrm>
            <a:off x="5137461" y="758952"/>
            <a:ext cx="4113439" cy="3161093"/>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sp>
        <p:nvSpPr>
          <p:cNvPr id="36" name="Rectangle 35">
            <a:extLst>
              <a:ext uri="{FF2B5EF4-FFF2-40B4-BE49-F238E27FC236}">
                <a16:creationId xmlns:a16="http://schemas.microsoft.com/office/drawing/2014/main" id="{21A23C7F-CB20-458F-9B61-2434CE018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716430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832</TotalTime>
  <Words>712</Words>
  <Application>Microsoft Macintosh PowerPoint</Application>
  <PresentationFormat>Widescreen</PresentationFormat>
  <Paragraphs>63</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Corbel</vt:lpstr>
      <vt:lpstr>Wingdings 2</vt:lpstr>
      <vt:lpstr>Frame</vt:lpstr>
      <vt:lpstr>HEALTH INSURANCE CROSS-SELL PREDICTION</vt:lpstr>
      <vt:lpstr>What is vehicle insurance? </vt:lpstr>
      <vt:lpstr>Why get a vehicle insurance?</vt:lpstr>
      <vt:lpstr>Collision of vehicles</vt:lpstr>
      <vt:lpstr>Collision of vehicles </vt:lpstr>
      <vt:lpstr>Collision with stationary objects</vt:lpstr>
      <vt:lpstr>Collision with other road users</vt:lpstr>
      <vt:lpstr>Pedestrians getting hit</vt:lpstr>
      <vt:lpstr>Accidents caused by bad weather</vt:lpstr>
      <vt:lpstr>Vehicle theft</vt:lpstr>
      <vt:lpstr>  Modes of purchase</vt:lpstr>
      <vt:lpstr> Problem Statement  </vt:lpstr>
      <vt:lpstr>             Audience  </vt:lpstr>
      <vt:lpstr>EXPLORATORY DATA ANALYSIS</vt:lpstr>
      <vt:lpstr>        Data Imbalance</vt:lpstr>
      <vt:lpstr>          Gender</vt:lpstr>
      <vt:lpstr>    Previously Insured</vt:lpstr>
      <vt:lpstr>          Vehicle Age</vt:lpstr>
      <vt:lpstr>Previously Insured Based on Vehicle Age</vt:lpstr>
      <vt:lpstr>Gender Based on Vehicle Age or Vice Versa</vt:lpstr>
      <vt:lpstr>Vehicle-Damage By Customers</vt:lpstr>
      <vt:lpstr>Vehicle-Damage Based on Gender</vt:lpstr>
      <vt:lpstr>          Sales Channel</vt:lpstr>
      <vt:lpstr>Gender Based on Region</vt:lpstr>
      <vt:lpstr>Vehicle Ownership By Gender</vt:lpstr>
      <vt:lpstr>MODELING</vt:lpstr>
      <vt:lpstr>Bayesian (Bernoulli)</vt:lpstr>
      <vt:lpstr>How they compare</vt:lpstr>
      <vt:lpstr>Sample prediction by Bayesian (Bernoulli) model with FFE features</vt:lpstr>
      <vt:lpstr>Recommendation So, based on the findings of this project, my recommendations are that male customers who have driver's licenses, who are between mid-thirties and mid-fifties, who have had their vehicles damaged at some point, who do not currently have their vehicles insured, whose vehicles are aged between one and two years, and got their insurance through channels 152, 26 and 124 especially those from regions 28 and 8, are our likely potential auto insurance customers.  </vt:lpstr>
      <vt:lpstr>Suggestion For Improvement  </vt:lpstr>
      <vt:lpstr>Thank You For Your Time!</vt:lpstr>
      <vt:lpstr>dambrielf667@yahoo.com  https://github.com/dambrielf67  https://www.linkedin.com/in/damilola-efuwape-876988120/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INSURANCE CROSS-SELL PREDICTION</dc:title>
  <dc:creator>Akinkunle Akintayo Akinola</dc:creator>
  <cp:lastModifiedBy>Akinkunle Akintayo Akinola</cp:lastModifiedBy>
  <cp:revision>2</cp:revision>
  <dcterms:created xsi:type="dcterms:W3CDTF">2021-11-15T10:03:22Z</dcterms:created>
  <dcterms:modified xsi:type="dcterms:W3CDTF">2021-11-16T12:10:43Z</dcterms:modified>
</cp:coreProperties>
</file>